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Override PartName="/ppt/charts/chart27.xml" ContentType="application/vnd.openxmlformats-officedocument.drawingml.chart+xml"/>
  <Override PartName="/ppt/charts/chart53.xml" ContentType="application/vnd.openxmlformats-officedocument.drawingml.chart+xml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692000" cy="7560000" type="A4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Прием документов необходимых для предоставления муниципальной услуги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30</c:v>
              </c:pt>
              <c:pt idx="1">
                <c:v>30</c:v>
              </c:pt>
            </c:numLit>
          </c:val>
        </c:ser>
        <c:ser>
          <c:idx val="1"/>
          <c:order val="1"/>
          <c:tx>
            <c:v>Рассмотрение документов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30</c:v>
              </c:pt>
              <c:pt idx="1">
                <c:v>30</c:v>
              </c:pt>
            </c:numLit>
          </c:val>
        </c:ser>
        <c:ser>
          <c:idx val="2"/>
          <c:order val="2"/>
          <c:tx>
            <c:v>Готовит Ситуационный план 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66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25</c:v>
              </c:pt>
              <c:pt idx="1">
                <c:v>25</c:v>
              </c:pt>
            </c:numLit>
          </c:val>
        </c:ser>
        <c:ser>
          <c:idx val="3"/>
          <c:order val="3"/>
          <c:tx>
            <c:v>Подписание Ситуационного плана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99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10</c:v>
              </c:pt>
              <c:pt idx="1">
                <c:v>10</c:v>
              </c:pt>
            </c:numLit>
          </c:val>
        </c:ser>
        <c:ser>
          <c:idx val="4"/>
          <c:order val="4"/>
          <c:tx>
            <c:v>Направление результата муниципальной услуги заявителю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66CC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15</c:v>
              </c:pt>
              <c:pt idx="1">
                <c:v>15</c:v>
              </c:pt>
            </c:numLit>
          </c:val>
        </c:ser>
        <c:ser>
          <c:idx val="5"/>
          <c:order val="5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CC99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35</c:v>
              </c:pt>
              <c:pt idx="1">
                <c:v>35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6"/>
          <c:order val="6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145</c:v>
              </c:pt>
              <c:pt idx="1">
                <c:v>145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7"/>
          <c:order val="7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60</c:v>
              </c:pt>
              <c:pt idx="1">
                <c:v>60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Прием документов необходимых для предоставления муниципальной услуги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2"/>
              <c:pt idx="0">
                <c:v>Достигнутое1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10</c:v>
              </c:pt>
              <c:pt idx="1">
                <c:v>10</c:v>
              </c:pt>
            </c:numLit>
          </c:val>
        </c:ser>
        <c:ser>
          <c:idx val="1"/>
          <c:order val="1"/>
          <c:tx>
            <c:v>Рассмотрение документов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2"/>
              <c:pt idx="0">
                <c:v>Достигнутое1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5</c:v>
              </c:pt>
              <c:pt idx="1">
                <c:v>5</c:v>
              </c:pt>
            </c:numLit>
          </c:val>
        </c:ser>
        <c:ser>
          <c:idx val="2"/>
          <c:order val="2"/>
          <c:tx>
            <c:v>Готовит Ситуационный план 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66">
                <a:alpha val="100000"/>
              </a:srgbClr>
            </a:solidFill>
          </c:spPr>
          <c:cat>
            <c:strLit>
              <c:ptCount val="2"/>
              <c:pt idx="0">
                <c:v>Достигнутое1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10</c:v>
              </c:pt>
              <c:pt idx="1">
                <c:v>10</c:v>
              </c:pt>
            </c:numLit>
          </c:val>
        </c:ser>
        <c:ser>
          <c:idx val="3"/>
          <c:order val="3"/>
          <c:tx>
            <c:v>Подписание Ситуационного плана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99">
                <a:alpha val="100000"/>
              </a:srgbClr>
            </a:solidFill>
          </c:spPr>
          <c:cat>
            <c:strLit>
              <c:ptCount val="2"/>
              <c:pt idx="0">
                <c:v>Достигнутое1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10</c:v>
              </c:pt>
              <c:pt idx="1">
                <c:v>10</c:v>
              </c:pt>
            </c:numLit>
          </c:val>
        </c:ser>
        <c:ser>
          <c:idx val="4"/>
          <c:order val="4"/>
          <c:tx>
            <c:v>Направление результата муниципальной услуги заявителю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66CC">
                <a:alpha val="100000"/>
              </a:srgbClr>
            </a:solidFill>
          </c:spPr>
          <c:cat>
            <c:strLit>
              <c:ptCount val="2"/>
              <c:pt idx="0">
                <c:v>Достигнутое1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5</c:v>
              </c:pt>
              <c:pt idx="1">
                <c:v>5</c:v>
              </c:pt>
            </c:numLit>
          </c:val>
        </c:ser>
        <c:ser>
          <c:idx val="5"/>
          <c:order val="5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CC99">
                <a:alpha val="100000"/>
              </a:srgbClr>
            </a:solidFill>
          </c:spPr>
          <c:cat>
            <c:strLit>
              <c:ptCount val="2"/>
              <c:pt idx="0">
                <c:v>Достигнутое1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20</c:v>
              </c:pt>
              <c:pt idx="1">
                <c:v>20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6"/>
          <c:order val="6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Достигнутое1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60</c:v>
              </c:pt>
              <c:pt idx="1">
                <c:v>60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7"/>
          <c:order val="7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60</c:v>
              </c:pt>
              <c:pt idx="1">
                <c:v>60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08964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eft-side1.png"/>
  <Relationship Id="rId3" Type="http://schemas.openxmlformats.org/officeDocument/2006/relationships/image" Target="../media/logo12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74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76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77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78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80.png"/>
  <Relationship Id="rId3" Type="http://schemas.openxmlformats.org/officeDocument/2006/relationships/image" Target="../media/00000000426481.jpe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82.png"/>
  <Relationship Id="rId3" Type="http://schemas.openxmlformats.org/officeDocument/2006/relationships/image" Target="../media/00000000427283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84.png"/>
  <Relationship Id="rId3" Type="http://schemas.openxmlformats.org/officeDocument/2006/relationships/image" Target="../media/00000000426785.jpe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.png"/>
  <Relationship Id="rId3" Type="http://schemas.openxmlformats.org/officeDocument/2006/relationships/image" Target="../media/problem7.png"/>
  <Relationship Id="rId4" Type="http://schemas.openxmlformats.org/officeDocument/2006/relationships/image" Target="../media/decision8.png"/>
  <Relationship Id="rId5" Type="http://schemas.openxmlformats.org/officeDocument/2006/relationships/image" Target="../media/back9.png"/>
  <Relationship Id="rId6" Type="http://schemas.openxmlformats.org/officeDocument/2006/relationships/image" Target="../media/reglament_yes10.png"/>
  <Relationship Id="rId7" Type="http://schemas.openxmlformats.org/officeDocument/2006/relationships/image" Target="../media/reglament_no11.png"/>
  <Relationship Id="rId8" Type="http://schemas.openxmlformats.org/officeDocument/2006/relationships/image" Target="../media/arrow_right12.png"/>
  <Relationship Id="rId9" Type="http://schemas.openxmlformats.org/officeDocument/2006/relationships/image" Target="../media/problem13.png"/>
  <Relationship Id="rId10" Type="http://schemas.openxmlformats.org/officeDocument/2006/relationships/image" Target="../media/reglament_yes14.png"/>
  <Relationship Id="rId11" Type="http://schemas.openxmlformats.org/officeDocument/2006/relationships/image" Target="../media/arrow_right15.png"/>
  <Relationship Id="rId12" Type="http://schemas.openxmlformats.org/officeDocument/2006/relationships/image" Target="../media/reglament_yes16.png"/>
  <Relationship Id="rId13" Type="http://schemas.openxmlformats.org/officeDocument/2006/relationships/image" Target="../media/arrow_right17.png"/>
  <Relationship Id="rId14" Type="http://schemas.openxmlformats.org/officeDocument/2006/relationships/image" Target="../media/reglament_yes18.png"/>
  <Relationship Id="rId15" Type="http://schemas.openxmlformats.org/officeDocument/2006/relationships/image" Target="../media/arrow_right19.png"/>
  <Relationship Id="rId16" Type="http://schemas.openxmlformats.org/officeDocument/2006/relationships/image" Target="../media/reglament_yes20.png"/>
  <Relationship Id="rId17" Type="http://schemas.openxmlformats.org/officeDocument/2006/relationships/image" Target="../media/arrow_right21.png"/>
  <Relationship Id="rId18" Type="http://schemas.openxmlformats.org/officeDocument/2006/relationships/image" Target="../media/arrow_right22.png"/>
  <Relationship Id="rId19" Type="http://schemas.openxmlformats.org/officeDocument/2006/relationships/image" Target="../media/problem23.png"/>
  <Relationship Id="rId20" Type="http://schemas.openxmlformats.org/officeDocument/2006/relationships/image" Target="../media/reglament_yes24.png"/>
  <Relationship Id="rId21" Type="http://schemas.openxmlformats.org/officeDocument/2006/relationships/image" Target="../media/arrow_right25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26.png"/>
  <Relationship Id="rId3" Type="http://schemas.openxmlformats.org/officeDocument/2006/relationships/chart" Target="../charts/chart27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28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0.png"/>
  <Relationship Id="rId3" Type="http://schemas.openxmlformats.org/officeDocument/2006/relationships/image" Target="../media/problem31.png"/>
  <Relationship Id="rId4" Type="http://schemas.openxmlformats.org/officeDocument/2006/relationships/image" Target="../media/decision32.png"/>
  <Relationship Id="rId5" Type="http://schemas.openxmlformats.org/officeDocument/2006/relationships/image" Target="../media/back33.png"/>
  <Relationship Id="rId6" Type="http://schemas.openxmlformats.org/officeDocument/2006/relationships/image" Target="../media/reglament_yes34.png"/>
  <Relationship Id="rId7" Type="http://schemas.openxmlformats.org/officeDocument/2006/relationships/image" Target="../media/reglament_no35.png"/>
  <Relationship Id="rId8" Type="http://schemas.openxmlformats.org/officeDocument/2006/relationships/image" Target="../media/arrow_right36.png"/>
  <Relationship Id="rId9" Type="http://schemas.openxmlformats.org/officeDocument/2006/relationships/image" Target="../media/decision37.png"/>
  <Relationship Id="rId10" Type="http://schemas.openxmlformats.org/officeDocument/2006/relationships/image" Target="../media/reglament_yes38.png"/>
  <Relationship Id="rId11" Type="http://schemas.openxmlformats.org/officeDocument/2006/relationships/image" Target="../media/arrow_right39.png"/>
  <Relationship Id="rId12" Type="http://schemas.openxmlformats.org/officeDocument/2006/relationships/image" Target="../media/reglament_yes40.png"/>
  <Relationship Id="rId13" Type="http://schemas.openxmlformats.org/officeDocument/2006/relationships/image" Target="../media/arrow_right41.png"/>
  <Relationship Id="rId14" Type="http://schemas.openxmlformats.org/officeDocument/2006/relationships/image" Target="../media/reglament_yes42.png"/>
  <Relationship Id="rId15" Type="http://schemas.openxmlformats.org/officeDocument/2006/relationships/image" Target="../media/arrow_right43.png"/>
  <Relationship Id="rId16" Type="http://schemas.openxmlformats.org/officeDocument/2006/relationships/image" Target="../media/reglament_yes44.png"/>
  <Relationship Id="rId17" Type="http://schemas.openxmlformats.org/officeDocument/2006/relationships/image" Target="../media/arrow_right45.png"/>
  <Relationship Id="rId18" Type="http://schemas.openxmlformats.org/officeDocument/2006/relationships/image" Target="../media/arrow_right46.png"/>
  <Relationship Id="rId19" Type="http://schemas.openxmlformats.org/officeDocument/2006/relationships/image" Target="../media/decision47.png"/>
  <Relationship Id="rId20" Type="http://schemas.openxmlformats.org/officeDocument/2006/relationships/image" Target="../media/reglament_yes48.png"/>
  <Relationship Id="rId21" Type="http://schemas.openxmlformats.org/officeDocument/2006/relationships/image" Target="../media/arrow_right49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50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52.png"/>
  <Relationship Id="rId3" Type="http://schemas.openxmlformats.org/officeDocument/2006/relationships/chart" Target="../charts/chart5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54.png"/>
  <Relationship Id="rId3" Type="http://schemas.openxmlformats.org/officeDocument/2006/relationships/image" Target="../media/problem55.png"/>
  <Relationship Id="rId4" Type="http://schemas.openxmlformats.org/officeDocument/2006/relationships/image" Target="../media/decision56.png"/>
  <Relationship Id="rId5" Type="http://schemas.openxmlformats.org/officeDocument/2006/relationships/image" Target="../media/back57.png"/>
  <Relationship Id="rId6" Type="http://schemas.openxmlformats.org/officeDocument/2006/relationships/image" Target="../media/reglament_yes58.png"/>
  <Relationship Id="rId7" Type="http://schemas.openxmlformats.org/officeDocument/2006/relationships/image" Target="../media/reglament_no59.png"/>
  <Relationship Id="rId8" Type="http://schemas.openxmlformats.org/officeDocument/2006/relationships/image" Target="../media/arrow_right60.png"/>
  <Relationship Id="rId9" Type="http://schemas.openxmlformats.org/officeDocument/2006/relationships/image" Target="../media/decision61.png"/>
  <Relationship Id="rId10" Type="http://schemas.openxmlformats.org/officeDocument/2006/relationships/image" Target="../media/reglament_yes62.png"/>
  <Relationship Id="rId11" Type="http://schemas.openxmlformats.org/officeDocument/2006/relationships/image" Target="../media/arrow_right63.png"/>
  <Relationship Id="rId12" Type="http://schemas.openxmlformats.org/officeDocument/2006/relationships/image" Target="../media/reglament_yes64.png"/>
  <Relationship Id="rId13" Type="http://schemas.openxmlformats.org/officeDocument/2006/relationships/image" Target="../media/arrow_right65.png"/>
  <Relationship Id="rId14" Type="http://schemas.openxmlformats.org/officeDocument/2006/relationships/image" Target="../media/reglament_yes66.png"/>
  <Relationship Id="rId15" Type="http://schemas.openxmlformats.org/officeDocument/2006/relationships/image" Target="../media/arrow_right67.png"/>
  <Relationship Id="rId16" Type="http://schemas.openxmlformats.org/officeDocument/2006/relationships/image" Target="../media/reglament_yes68.png"/>
  <Relationship Id="rId17" Type="http://schemas.openxmlformats.org/officeDocument/2006/relationships/image" Target="../media/arrow_right69.png"/>
  <Relationship Id="rId18" Type="http://schemas.openxmlformats.org/officeDocument/2006/relationships/image" Target="../media/arrow_right70.png"/>
  <Relationship Id="rId19" Type="http://schemas.openxmlformats.org/officeDocument/2006/relationships/image" Target="../media/decision71.png"/>
  <Relationship Id="rId20" Type="http://schemas.openxmlformats.org/officeDocument/2006/relationships/image" Target="../media/reglament_yes72.png"/>
  <Relationship Id="rId21" Type="http://schemas.openxmlformats.org/officeDocument/2006/relationships/image" Target="../media/arrow_right7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1" name="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Отчетная презентация проекта повышения эффективности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птимизация процесса предоставления услуг "Выдача ситуационного плана" 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ДОКЛАДЧИК:
]]></a:t>
            </a:r>
            <a:r>
              <a:rPr lang="ru-RU" b="1" sz="16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Ухова Марианна Андрее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 по имущественным и земельным отношениям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РГАНИЗАЦИЯ: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ция Крестецкого муниципального округ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no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УЛЬТАТЫ ПРОЕКТА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Комментари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едоставление муниципальной услуги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е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Утверждение административного регламен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е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протекания процесс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45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6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6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е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крыть проект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ментарии к решению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крыть проект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40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КОМАНДА ПРОЕКТ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ВЛАДЕЛЕЦ ПРОЦЕССА]]></a:t>
            </a:r>
          </a:p>
        </p:txBody>
      </p:sp>
      <p:cxnSp>
        <p:nvCxnSpPr>
          <p:cNvPr id="6" name="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Христофорова Ольга Валентино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администрации Крестецкого муниципального округ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РУКОВОДИТЕЛЬ ПРОЕКТА]]></a:t>
            </a:r>
          </a:p>
        </p:txBody>
      </p:sp>
      <p:cxnSp>
        <p:nvCxnSpPr>
          <p:cNvPr id="9" name="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Ухова Марианна Андрее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 по имущественным и земельым отношениям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КОМАНДА ПРОЕКТА]]></a:t>
            </a:r>
          </a:p>
        </p:txBody>
      </p:sp>
      <p:cxnSp>
        <p:nvCxnSpPr>
          <p:cNvPr id="12" name="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оронина Анна Геннадьевна
]]></a:t>
            </a:r>
            <a:r>
              <a:rPr lang="ru-RU" sz="11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председателя комитета по имущественным и земельным отношениям 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Эффект от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ать и утвердить административный регламен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Административный регламент разработан и утвержден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электронной формы для предоставле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явитель может получить услугу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1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зработать и утвердить административный регламент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тивный регламент разработан и утвержден 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3781425"/>
            <a:ext cx="233362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734175"/>
          <a:chOff x="361950" y="180975"/>
          <a:chExt cx="10439400" cy="67341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2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зработка электронной формы для предоставления услуги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явитель может получить услугу в электронном виде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29527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838950"/>
          <a:chOff x="361950" y="180975"/>
          <a:chExt cx="10439400" cy="68389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СТАНДАРТЫ И НОРМАТИВЫ]]></a:t>
            </a:r>
          </a:p>
        </p:txBody>
      </p:sp>
      <p:pic>
        <p:nvPicPr>
          <p:cNvPr id="5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38275"/>
            <a:ext cx="3686175" cy="54006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1" name="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Спасибо за внимание.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ОЧКА ПРОЕКТА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Вовлеченные лица и рамки проект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. Обоснование выбора]]></a:t>
            </a:r>
          </a:p>
        </p:txBody>
      </p:sp>
      <p:sp>
        <p:nvSpPr>
          <p:cNvPr id="9" name="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Заказчики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а Крестецкого муниципального округа Яковлев Сергей Анатольевич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ериметр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омитет по имущественным и земельным отношениям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Границы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т поступления обращения физических/юридических лиц до оказания услуги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ладелец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Христофорова Ольга Валентиновн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Заместитель Главы администрации Крестецкого муниципального округ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уководитель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Ухова Марианна Андреевн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председатель комитета по имущественным и земельым отношениям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анда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ронина Анна Геннадьевн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; 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писание проблемы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анная услуга не оказывается в электронном виде, что увеличивает время оказание услуги. Время потеря физического/ юридического лица при подаче документов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лючевой риск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Технический сбой программного обеспечения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. Цели и плановый эффект]]></a:t>
            </a:r>
          </a:p>
        </p:txBody>
      </p:sp>
      <p:sp>
        <p:nvSpPr>
          <p:cNvPr id="12" name="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. Ключевые события проекта]]></a:t>
            </a:r>
          </a:p>
        </p:txBody>
      </p:sp>
      <p:graphicFrame>
        <p:nvGraphicFramePr>
          <p:cNvPr id="13" name="" descr=""/>
          <p:cNvGraphicFramePr>
            <a:graphicFrameLocks noGrp="1"/>
          </p:cNvGraphicFramePr>
          <p:nvPr/>
        </p:nvGraphicFramePr>
        <p:xfrm>
          <a:off x="3619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едоставление муниципальной услуги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е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Утверждение административного регламен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е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д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протекания процесс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45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60 ми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" descr=""/>
          <p:cNvGraphicFramePr>
            <a:graphicFrameLocks noGrp="1"/>
          </p:cNvGraphicFramePr>
          <p:nvPr/>
        </p:nvGraphicFramePr>
        <p:xfrm>
          <a:off x="55816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чало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конч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рт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 Диагностика и целевое состоя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1. Разработка текуще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5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2. Сбор фактических данных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7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3. Разработка целево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4. Разработка плана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 Реализация плана мероприятий по улучшению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1. Совещание по защите подходов внедрения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2. Внедрение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 Анализ результатов и закрытие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1. Мониторинг достигнутых результатов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2. Оформление карты достигнутого состояния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3. Разработка стандарта/норматива и тиражирование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2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4. Закрытие проекта (отчет руководителю)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ТЕКУЩЕ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45 мин
]]></a:t>
            </a:r>
            <a:r>
              <a:rPr lang="ru-RU" b="1" sz="1100" spc="0" u="sng">
                <a:solidFill>
                  <a:srgbClr val="990000">
                    <a:alpha val="100000"/>
                  </a:srgbClr>
                </a:solidFill>
                <a:latin typeface="Scada"/>
              </a:rPr>
              <a:t><![CDATA[Проблемы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Услуга не предоставляется в электронном виде
2. Отсутствует электронный документооборот
3. Возможность получения услуги при личном обращении
4. Времязатраты заявителя для получения муниципальной услуги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бращение в адрес Администрации о выдачи ситуационного плана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0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0 мин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Комитета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ем документов необходимых для предоставления муниципальной услуги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4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5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, 3, 4]]></a:t>
            </a:r>
          </a:p>
        </p:txBody>
      </p:sp>
      <p:pic>
        <p:nvPicPr>
          <p:cNvPr id="37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39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41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2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3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0 мин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ссмотрение документов]]></a:t>
            </a:r>
          </a:p>
        </p:txBody>
      </p:sp>
      <p:sp>
        <p:nvSpPr>
          <p:cNvPr id="46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7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8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9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50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1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52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3" name="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sp>
        <p:nvSpPr>
          <p:cNvPr id="54" name="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5 мин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56" name="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отовит Ситуационный план 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8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59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27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61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63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4" name="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]]></a:t>
            </a:r>
          </a:p>
        </p:txBody>
      </p:sp>
      <p:sp>
        <p:nvSpPr>
          <p:cNvPr id="65" name="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66" name="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67" name="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писание Ситуационного плана]]></a:t>
            </a:r>
          </a:p>
        </p:txBody>
      </p:sp>
      <p:sp>
        <p:nvSpPr>
          <p:cNvPr id="68" name="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9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70" name="" descr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68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1" name="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72" name="" descr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3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4" name="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75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6" name="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]]></a:t>
            </a:r>
          </a:p>
        </p:txBody>
      </p:sp>
      <p:sp>
        <p:nvSpPr>
          <p:cNvPr id="77" name="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5 мин]]></a:t>
            </a:r>
          </a:p>
        </p:txBody>
      </p:sp>
      <p:sp>
        <p:nvSpPr>
          <p:cNvPr id="78" name="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79" name="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муниципальной услуги заявителю]]></a:t>
            </a:r>
          </a:p>
        </p:txBody>
      </p:sp>
      <p:sp>
        <p:nvSpPr>
          <p:cNvPr id="80" name="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1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82" name="" descr="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pic>
        <p:nvPicPr>
          <p:cNvPr id="84" name="" descr="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9555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86" name="" descr="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88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9" name="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90" name="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1" name="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лучение результата оказания услуги лично/почтовому отправлению]]></a:t>
            </a:r>
          </a:p>
        </p:txBody>
      </p:sp>
      <p:sp>
        <p:nvSpPr>
          <p:cNvPr id="92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БОР ФАКТИЧЕСКИХ ДАННЫХ ПРОЦЕССА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НАЛИЗ И РЕШЕНИЕ ПРОБЛЕМ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облем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ичин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еше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Услуга не предоставляется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тсутствие утвержденного регламен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ать административный регламен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озможность получения услуги при личном обращени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тсутствие утвержденного регламен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 административном регламенте предусмотреть возможность получения услуги в электронном вид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ЦЕЛЕВ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0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редлагаемые 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Разработать административный регламент
2. В административном регламенте предусмотреть возможность получения услуги в электронном виде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бращение в адрес Администрации о выдачи ситуационного плана (также через портал Госуслуг)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0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Комитета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ем документов необходимых для предоставления муниципальной услуги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4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5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, ]]></a:t>
            </a:r>
          </a:p>
        </p:txBody>
      </p:sp>
      <p:pic>
        <p:nvPicPr>
          <p:cNvPr id="37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pic>
        <p:nvPicPr>
          <p:cNvPr id="39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41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2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3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ссмотрение документов]]></a:t>
            </a:r>
          </a:p>
        </p:txBody>
      </p:sp>
      <p:sp>
        <p:nvSpPr>
          <p:cNvPr id="46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7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8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9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50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1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52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3" name="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sp>
        <p:nvSpPr>
          <p:cNvPr id="54" name="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56" name="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отовит Ситуационный план 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8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59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27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61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63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4" name="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]]></a:t>
            </a:r>
          </a:p>
        </p:txBody>
      </p:sp>
      <p:sp>
        <p:nvSpPr>
          <p:cNvPr id="65" name="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66" name="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67" name="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писание Ситуационного плана]]></a:t>
            </a:r>
          </a:p>
        </p:txBody>
      </p:sp>
      <p:sp>
        <p:nvSpPr>
          <p:cNvPr id="68" name="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9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70" name="" descr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68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1" name="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72" name="" descr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3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4" name="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75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6" name="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]]></a:t>
            </a:r>
          </a:p>
        </p:txBody>
      </p:sp>
      <p:sp>
        <p:nvSpPr>
          <p:cNvPr id="77" name="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78" name="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79" name="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муниципальной услуги заявителю]]></a:t>
            </a:r>
          </a:p>
        </p:txBody>
      </p:sp>
      <p:sp>
        <p:nvSpPr>
          <p:cNvPr id="80" name="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1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82" name="" descr="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pic>
        <p:nvPicPr>
          <p:cNvPr id="84" name="" descr="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9555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86" name="" descr="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8" name="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89" name="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0" name="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лучение результата оказания услуги лично/почтовому отправлению]]></a:t>
            </a:r>
          </a:p>
        </p:txBody>
      </p:sp>
      <p:sp>
        <p:nvSpPr>
          <p:cNvPr id="91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ЛАН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504825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дача, Ответственны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ла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мечан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тус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ать и утвердить административный регламент
(Ответственный: Воронина Анна Геннадьевн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1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технологической схемы предоставления услуги в электронном виде и внесение сведений в ФГИС РГУ
(Ответственный: Воронина Анна Геннадьевн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5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5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азработка электронной формы для предоставления услуги
(Ответственный: Воронина Анна Геннадьевн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5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МОНИТОРИНГ ДОСТИГНУТЫХ РЕЗУЛЬТАТОВ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ДОСТИГНУТ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0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Услуга предоставляется в электронном виде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бращение в адрес Администрации о выдачи ситуационного плана (также через портал Госуслуг)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0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Комитета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ем документов необходимых для предоставления муниципальной услуги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4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5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, ]]></a:t>
            </a:r>
          </a:p>
        </p:txBody>
      </p:sp>
      <p:pic>
        <p:nvPicPr>
          <p:cNvPr id="37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5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pic>
        <p:nvPicPr>
          <p:cNvPr id="39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41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2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3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ссмотрение документов]]></a:t>
            </a:r>
          </a:p>
        </p:txBody>
      </p:sp>
      <p:sp>
        <p:nvSpPr>
          <p:cNvPr id="46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7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8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9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50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1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52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3" name="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sp>
        <p:nvSpPr>
          <p:cNvPr id="54" name="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]]></a:t>
            </a:r>
          </a:p>
        </p:txBody>
      </p:sp>
      <p:sp>
        <p:nvSpPr>
          <p:cNvPr id="56" name="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отовит Ситуационный план 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8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59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2725" y="37814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61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63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4" name="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]]></a:t>
            </a:r>
          </a:p>
        </p:txBody>
      </p:sp>
      <p:sp>
        <p:nvSpPr>
          <p:cNvPr id="65" name="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]]></a:t>
            </a:r>
          </a:p>
        </p:txBody>
      </p:sp>
      <p:sp>
        <p:nvSpPr>
          <p:cNvPr id="66" name="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67" name="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писание Ситуационного плана]]></a:t>
            </a:r>
          </a:p>
        </p:txBody>
      </p:sp>
      <p:sp>
        <p:nvSpPr>
          <p:cNvPr id="68" name="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9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70" name="" descr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6825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1" name="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72" name="" descr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3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4" name="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75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6" name="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]]></a:t>
            </a:r>
          </a:p>
        </p:txBody>
      </p:sp>
      <p:sp>
        <p:nvSpPr>
          <p:cNvPr id="77" name="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]]></a:t>
            </a:r>
          </a:p>
        </p:txBody>
      </p:sp>
      <p:sp>
        <p:nvSpPr>
          <p:cNvPr id="78" name="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пециалист ]]></a:t>
            </a:r>
          </a:p>
        </p:txBody>
      </p:sp>
      <p:sp>
        <p:nvSpPr>
          <p:cNvPr id="79" name="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аправление результата муниципальной услуги заявителю]]></a:t>
            </a:r>
          </a:p>
        </p:txBody>
      </p:sp>
      <p:sp>
        <p:nvSpPr>
          <p:cNvPr id="80" name="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1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82" name="" descr="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pic>
        <p:nvPicPr>
          <p:cNvPr id="84" name="" descr="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95550" y="701992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- мин]]></a:t>
            </a:r>
          </a:p>
        </p:txBody>
      </p:sp>
      <p:pic>
        <p:nvPicPr>
          <p:cNvPr id="86" name="" descr="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8" name="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89" name="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0" name="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лучение результата оказания услуги лично/почтовому отправлению]]></a:t>
            </a:r>
          </a:p>
        </p:txBody>
      </p:sp>
      <p:sp>
        <p:nvSpPr>
          <p:cNvPr id="91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2025-07-07T09:23:39Z</dcterms:created>
  <dcterms:modified xsi:type="dcterms:W3CDTF">2025-07-07T09:23:39Z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