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Override PartName="/ppt/charts/chart42.xml" ContentType="application/vnd.openxmlformats-officedocument.drawingml.chart+xml"/>
  <Override PartName="/ppt/charts/chart81.xml" ContentType="application/vnd.openxmlformats-officedocument.drawingml.chart+xml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692000" cy="7560000" type="A4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Регистрация заявления с пакетом документов 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120</c:v>
              </c:pt>
              <c:pt idx="1">
                <c:v>120</c:v>
              </c:pt>
            </c:numLit>
          </c:val>
        </c:ser>
        <c:ser>
          <c:idx val="1"/>
          <c:order val="1"/>
          <c:tx>
            <c:v>Резолюция о принятии к исполнению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240</c:v>
              </c:pt>
              <c:pt idx="1">
                <c:v>240</c:v>
              </c:pt>
            </c:numLit>
          </c:val>
        </c:ser>
        <c:ser>
          <c:idx val="2"/>
          <c:order val="2"/>
          <c:tx>
            <c:v>резолюция - о рассмотрении пакета документов и направления ответа заявителю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120</c:v>
              </c:pt>
              <c:pt idx="1">
                <c:v>120</c:v>
              </c:pt>
            </c:numLit>
          </c:val>
        </c:ser>
        <c:ser>
          <c:idx val="3"/>
          <c:order val="3"/>
          <c:tx>
            <c:v>рассмотрение пакета документов. Направление запросов(в случае необходимости)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99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4"/>
          <c:order val="4"/>
          <c:tx>
            <c:v>подготовка ответов на запрос Комитета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66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3360</c:v>
              </c:pt>
              <c:pt idx="1">
                <c:v>3360</c:v>
              </c:pt>
            </c:numLit>
          </c:val>
        </c:ser>
        <c:ser>
          <c:idx val="5"/>
          <c:order val="5"/>
          <c:tx>
            <c:v>Получение межведомственного ответа на запрос. Подготовка ответа и направление на подписание.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CC99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6"/>
          <c:order val="6"/>
          <c:tx>
            <c:v>подписание ответа заявителю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20</c:v>
              </c:pt>
              <c:pt idx="1">
                <c:v>20</c:v>
              </c:pt>
            </c:numLit>
          </c:val>
        </c:ser>
        <c:ser>
          <c:idx val="7"/>
          <c:order val="7"/>
          <c:tx>
            <c:v>Направление результата муниципальной услуги заявителю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FF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120</c:v>
              </c:pt>
              <c:pt idx="1">
                <c:v>120</c:v>
              </c:pt>
            </c:numLit>
          </c:val>
        </c:ser>
        <c:ser>
          <c:idx val="8"/>
          <c:order val="8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FF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2160</c:v>
              </c:pt>
              <c:pt idx="1">
                <c:v>2160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9"/>
          <c:order val="9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7100</c:v>
              </c:pt>
              <c:pt idx="1">
                <c:v>7100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10"/>
          <c:order val="10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960</c:v>
              </c:pt>
              <c:pt idx="1">
                <c:v>960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Регистрация заявления с пакетом документов в программном обеспечении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1"/>
          <c:order val="1"/>
          <c:tx>
            <c:v>Резолюция о принятии к исполнению (при электронном документообороте, данный шаг отсутствует)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0</c:v>
              </c:pt>
              <c:pt idx="1">
                <c:v>0</c:v>
              </c:pt>
            </c:numLit>
          </c:val>
        </c:ser>
        <c:ser>
          <c:idx val="2"/>
          <c:order val="2"/>
          <c:tx>
            <c:v>резолюция - о рассмотрении пакета документов и направления ответа заявителю (при электронном документообороте, данный шаг отсутствует)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0</c:v>
              </c:pt>
              <c:pt idx="1">
                <c:v>0</c:v>
              </c:pt>
            </c:numLit>
          </c:val>
        </c:ser>
        <c:ser>
          <c:idx val="3"/>
          <c:order val="3"/>
          <c:tx>
            <c:v>направление межведомственных запросов 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99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4"/>
          <c:order val="4"/>
          <c:tx>
            <c:v>рассмотрение пакета документов (при электронном документообороте, данный шаг совершается автоматически)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66CC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5"/>
          <c:order val="5"/>
          <c:tx>
            <c:v>Подготовка ответа и направление на подписание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CC99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6"/>
          <c:order val="6"/>
          <c:tx>
            <c:v>подписание ответа заявителю (визирование готового документа)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CC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120</c:v>
              </c:pt>
              <c:pt idx="1">
                <c:v>120</c:v>
              </c:pt>
            </c:numLit>
          </c:val>
        </c:ser>
        <c:ser>
          <c:idx val="7"/>
          <c:order val="7"/>
          <c:tx>
            <c:v>Направление результата муниципальной услуги заявителю (при электронном документообороте, данный шаг отсутствует)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FFCC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0</c:v>
              </c:pt>
              <c:pt idx="1">
                <c:v>0</c:v>
              </c:pt>
            </c:numLit>
          </c:val>
        </c:ser>
        <c:ser>
          <c:idx val="8"/>
          <c:order val="8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FF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45</c:v>
              </c:pt>
              <c:pt idx="1">
                <c:v>45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9"/>
          <c:order val="9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2085</c:v>
              </c:pt>
              <c:pt idx="1">
                <c:v>2085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10"/>
          <c:order val="10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960</c:v>
              </c:pt>
              <c:pt idx="1">
                <c:v>960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08964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eft-side1.png"/>
  <Relationship Id="rId3" Type="http://schemas.openxmlformats.org/officeDocument/2006/relationships/image" Target="../media/logo12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80.png"/>
  <Relationship Id="rId3" Type="http://schemas.openxmlformats.org/officeDocument/2006/relationships/chart" Target="../charts/chart8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82.png"/>
  <Relationship Id="rId3" Type="http://schemas.openxmlformats.org/officeDocument/2006/relationships/image" Target="../media/problem83.png"/>
  <Relationship Id="rId4" Type="http://schemas.openxmlformats.org/officeDocument/2006/relationships/image" Target="../media/decision84.png"/>
  <Relationship Id="rId5" Type="http://schemas.openxmlformats.org/officeDocument/2006/relationships/image" Target="../media/back85.png"/>
  <Relationship Id="rId6" Type="http://schemas.openxmlformats.org/officeDocument/2006/relationships/image" Target="../media/reglament_yes86.png"/>
  <Relationship Id="rId7" Type="http://schemas.openxmlformats.org/officeDocument/2006/relationships/image" Target="../media/reglament_no87.png"/>
  <Relationship Id="rId8" Type="http://schemas.openxmlformats.org/officeDocument/2006/relationships/image" Target="../media/arrow_right88.png"/>
  <Relationship Id="rId9" Type="http://schemas.openxmlformats.org/officeDocument/2006/relationships/image" Target="../media/decision89.png"/>
  <Relationship Id="rId10" Type="http://schemas.openxmlformats.org/officeDocument/2006/relationships/image" Target="../media/reglament_yes90.png"/>
  <Relationship Id="rId11" Type="http://schemas.openxmlformats.org/officeDocument/2006/relationships/image" Target="../media/arrow_right91.png"/>
  <Relationship Id="rId12" Type="http://schemas.openxmlformats.org/officeDocument/2006/relationships/image" Target="../media/arrow_right92.png"/>
  <Relationship Id="rId13" Type="http://schemas.openxmlformats.org/officeDocument/2006/relationships/image" Target="../media/reglament_yes93.png"/>
  <Relationship Id="rId14" Type="http://schemas.openxmlformats.org/officeDocument/2006/relationships/image" Target="../media/arrow_right94.png"/>
  <Relationship Id="rId15" Type="http://schemas.openxmlformats.org/officeDocument/2006/relationships/image" Target="../media/decision95.png"/>
  <Relationship Id="rId16" Type="http://schemas.openxmlformats.org/officeDocument/2006/relationships/image" Target="../media/arrow_right96.png"/>
  <Relationship Id="rId17" Type="http://schemas.openxmlformats.org/officeDocument/2006/relationships/image" Target="../media/arrow_right97.png"/>
  <Relationship Id="rId18" Type="http://schemas.openxmlformats.org/officeDocument/2006/relationships/image" Target="../media/arrow_right98.png"/>
  <Relationship Id="rId19" Type="http://schemas.openxmlformats.org/officeDocument/2006/relationships/image" Target="../media/reglament_yes99.png"/>
  <Relationship Id="rId20" Type="http://schemas.openxmlformats.org/officeDocument/2006/relationships/image" Target="../media/arrow_right100.png"/>
  <Relationship Id="rId21" Type="http://schemas.openxmlformats.org/officeDocument/2006/relationships/image" Target="../media/reglament_yes101.png"/>
  <Relationship Id="rId22" Type="http://schemas.openxmlformats.org/officeDocument/2006/relationships/image" Target="../media/arrow_right102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03.png"/>
  <Relationship Id="rId3" Type="http://schemas.openxmlformats.org/officeDocument/2006/relationships/image" Target="../media/problem104.png"/>
  <Relationship Id="rId4" Type="http://schemas.openxmlformats.org/officeDocument/2006/relationships/image" Target="../media/decision105.png"/>
  <Relationship Id="rId5" Type="http://schemas.openxmlformats.org/officeDocument/2006/relationships/image" Target="../media/back106.png"/>
  <Relationship Id="rId6" Type="http://schemas.openxmlformats.org/officeDocument/2006/relationships/image" Target="../media/reglament_yes107.png"/>
  <Relationship Id="rId7" Type="http://schemas.openxmlformats.org/officeDocument/2006/relationships/image" Target="../media/reglament_no108.png"/>
  <Relationship Id="rId8" Type="http://schemas.openxmlformats.org/officeDocument/2006/relationships/image" Target="../media/arrow_right109.png"/>
  <Relationship Id="rId9" Type="http://schemas.openxmlformats.org/officeDocument/2006/relationships/image" Target="../media/arrow_right110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1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3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4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5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7.png"/>
  <Relationship Id="rId3" Type="http://schemas.openxmlformats.org/officeDocument/2006/relationships/image" Target="../media/000000004392118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19.png"/>
  <Relationship Id="rId3" Type="http://schemas.openxmlformats.org/officeDocument/2006/relationships/image" Target="../media/000000004271120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121.png"/>
  <Relationship Id="rId3" Type="http://schemas.openxmlformats.org/officeDocument/2006/relationships/image" Target="../media/00000000439312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.png"/>
  <Relationship Id="rId3" Type="http://schemas.openxmlformats.org/officeDocument/2006/relationships/image" Target="../media/problem7.png"/>
  <Relationship Id="rId4" Type="http://schemas.openxmlformats.org/officeDocument/2006/relationships/image" Target="../media/decision8.png"/>
  <Relationship Id="rId5" Type="http://schemas.openxmlformats.org/officeDocument/2006/relationships/image" Target="../media/back9.png"/>
  <Relationship Id="rId6" Type="http://schemas.openxmlformats.org/officeDocument/2006/relationships/image" Target="../media/reglament_yes10.png"/>
  <Relationship Id="rId7" Type="http://schemas.openxmlformats.org/officeDocument/2006/relationships/image" Target="../media/reglament_no11.png"/>
  <Relationship Id="rId8" Type="http://schemas.openxmlformats.org/officeDocument/2006/relationships/image" Target="../media/arrow_right12.png"/>
  <Relationship Id="rId9" Type="http://schemas.openxmlformats.org/officeDocument/2006/relationships/image" Target="../media/problem13.png"/>
  <Relationship Id="rId10" Type="http://schemas.openxmlformats.org/officeDocument/2006/relationships/image" Target="../media/reglament_yes14.png"/>
  <Relationship Id="rId11" Type="http://schemas.openxmlformats.org/officeDocument/2006/relationships/image" Target="../media/arrow_right15.png"/>
  <Relationship Id="rId12" Type="http://schemas.openxmlformats.org/officeDocument/2006/relationships/image" Target="../media/reglament_yes16.png"/>
  <Relationship Id="rId13" Type="http://schemas.openxmlformats.org/officeDocument/2006/relationships/image" Target="../media/arrow_right17.png"/>
  <Relationship Id="rId14" Type="http://schemas.openxmlformats.org/officeDocument/2006/relationships/image" Target="../media/problem18.png"/>
  <Relationship Id="rId15" Type="http://schemas.openxmlformats.org/officeDocument/2006/relationships/image" Target="../media/reglament_yes19.png"/>
  <Relationship Id="rId16" Type="http://schemas.openxmlformats.org/officeDocument/2006/relationships/image" Target="../media/arrow_right20.png"/>
  <Relationship Id="rId17" Type="http://schemas.openxmlformats.org/officeDocument/2006/relationships/image" Target="../media/problem21.png"/>
  <Relationship Id="rId18" Type="http://schemas.openxmlformats.org/officeDocument/2006/relationships/image" Target="../media/reglament_yes22.png"/>
  <Relationship Id="rId19" Type="http://schemas.openxmlformats.org/officeDocument/2006/relationships/image" Target="../media/arrow_right23.png"/>
  <Relationship Id="rId20" Type="http://schemas.openxmlformats.org/officeDocument/2006/relationships/image" Target="../media/arrow_right24.png"/>
  <Relationship Id="rId21" Type="http://schemas.openxmlformats.org/officeDocument/2006/relationships/image" Target="../media/reglament_yes25.png"/>
  <Relationship Id="rId22" Type="http://schemas.openxmlformats.org/officeDocument/2006/relationships/image" Target="../media/arrow_right26.png"/>
  <Relationship Id="rId23" Type="http://schemas.openxmlformats.org/officeDocument/2006/relationships/image" Target="../media/reglament_yes27.png"/>
  <Relationship Id="rId24" Type="http://schemas.openxmlformats.org/officeDocument/2006/relationships/image" Target="../media/arrow_right28.png"/>
  <Relationship Id="rId25" Type="http://schemas.openxmlformats.org/officeDocument/2006/relationships/image" Target="../media/reglament_yes29.png"/>
  <Relationship Id="rId26" Type="http://schemas.openxmlformats.org/officeDocument/2006/relationships/image" Target="../media/arrow_right30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1.png"/>
  <Relationship Id="rId3" Type="http://schemas.openxmlformats.org/officeDocument/2006/relationships/image" Target="../media/problem32.png"/>
  <Relationship Id="rId4" Type="http://schemas.openxmlformats.org/officeDocument/2006/relationships/image" Target="../media/decision33.png"/>
  <Relationship Id="rId5" Type="http://schemas.openxmlformats.org/officeDocument/2006/relationships/image" Target="../media/back34.png"/>
  <Relationship Id="rId6" Type="http://schemas.openxmlformats.org/officeDocument/2006/relationships/image" Target="../media/reglament_yes35.png"/>
  <Relationship Id="rId7" Type="http://schemas.openxmlformats.org/officeDocument/2006/relationships/image" Target="../media/reglament_no36.png"/>
  <Relationship Id="rId8" Type="http://schemas.openxmlformats.org/officeDocument/2006/relationships/image" Target="../media/problem37.png"/>
  <Relationship Id="rId9" Type="http://schemas.openxmlformats.org/officeDocument/2006/relationships/image" Target="../media/reglament_yes38.png"/>
  <Relationship Id="rId10" Type="http://schemas.openxmlformats.org/officeDocument/2006/relationships/image" Target="../media/arrow_right39.png"/>
  <Relationship Id="rId11" Type="http://schemas.openxmlformats.org/officeDocument/2006/relationships/image" Target="../media/arrow_right40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1.png"/>
  <Relationship Id="rId3" Type="http://schemas.openxmlformats.org/officeDocument/2006/relationships/chart" Target="../charts/chart4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3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5.png"/>
  <Relationship Id="rId3" Type="http://schemas.openxmlformats.org/officeDocument/2006/relationships/image" Target="../media/problem46.png"/>
  <Relationship Id="rId4" Type="http://schemas.openxmlformats.org/officeDocument/2006/relationships/image" Target="../media/decision47.png"/>
  <Relationship Id="rId5" Type="http://schemas.openxmlformats.org/officeDocument/2006/relationships/image" Target="../media/back48.png"/>
  <Relationship Id="rId6" Type="http://schemas.openxmlformats.org/officeDocument/2006/relationships/image" Target="../media/reglament_yes49.png"/>
  <Relationship Id="rId7" Type="http://schemas.openxmlformats.org/officeDocument/2006/relationships/image" Target="../media/reglament_no50.png"/>
  <Relationship Id="rId8" Type="http://schemas.openxmlformats.org/officeDocument/2006/relationships/image" Target="../media/arrow_right51.png"/>
  <Relationship Id="rId9" Type="http://schemas.openxmlformats.org/officeDocument/2006/relationships/image" Target="../media/decision52.png"/>
  <Relationship Id="rId10" Type="http://schemas.openxmlformats.org/officeDocument/2006/relationships/image" Target="../media/reglament_yes53.png"/>
  <Relationship Id="rId11" Type="http://schemas.openxmlformats.org/officeDocument/2006/relationships/image" Target="../media/arrow_right54.png"/>
  <Relationship Id="rId12" Type="http://schemas.openxmlformats.org/officeDocument/2006/relationships/image" Target="../media/reglament_yes55.png"/>
  <Relationship Id="rId13" Type="http://schemas.openxmlformats.org/officeDocument/2006/relationships/image" Target="../media/arrow_right56.png"/>
  <Relationship Id="rId14" Type="http://schemas.openxmlformats.org/officeDocument/2006/relationships/image" Target="../media/decision57.png"/>
  <Relationship Id="rId15" Type="http://schemas.openxmlformats.org/officeDocument/2006/relationships/image" Target="../media/reglament_yes58.png"/>
  <Relationship Id="rId16" Type="http://schemas.openxmlformats.org/officeDocument/2006/relationships/image" Target="../media/arrow_right59.png"/>
  <Relationship Id="rId17" Type="http://schemas.openxmlformats.org/officeDocument/2006/relationships/image" Target="../media/reglament_yes60.png"/>
  <Relationship Id="rId18" Type="http://schemas.openxmlformats.org/officeDocument/2006/relationships/image" Target="../media/arrow_right61.png"/>
  <Relationship Id="rId19" Type="http://schemas.openxmlformats.org/officeDocument/2006/relationships/image" Target="../media/arrow_right62.png"/>
  <Relationship Id="rId20" Type="http://schemas.openxmlformats.org/officeDocument/2006/relationships/image" Target="../media/reglament_yes63.png"/>
  <Relationship Id="rId21" Type="http://schemas.openxmlformats.org/officeDocument/2006/relationships/image" Target="../media/arrow_right64.png"/>
  <Relationship Id="rId22" Type="http://schemas.openxmlformats.org/officeDocument/2006/relationships/image" Target="../media/reglament_yes65.png"/>
  <Relationship Id="rId23" Type="http://schemas.openxmlformats.org/officeDocument/2006/relationships/image" Target="../media/arrow_right66.png"/>
  <Relationship Id="rId24" Type="http://schemas.openxmlformats.org/officeDocument/2006/relationships/image" Target="../media/reglament_yes67.png"/>
  <Relationship Id="rId25" Type="http://schemas.openxmlformats.org/officeDocument/2006/relationships/image" Target="../media/arrow_right68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9.png"/>
  <Relationship Id="rId3" Type="http://schemas.openxmlformats.org/officeDocument/2006/relationships/image" Target="../media/problem70.png"/>
  <Relationship Id="rId4" Type="http://schemas.openxmlformats.org/officeDocument/2006/relationships/image" Target="../media/decision71.png"/>
  <Relationship Id="rId5" Type="http://schemas.openxmlformats.org/officeDocument/2006/relationships/image" Target="../media/back72.png"/>
  <Relationship Id="rId6" Type="http://schemas.openxmlformats.org/officeDocument/2006/relationships/image" Target="../media/reglament_yes73.png"/>
  <Relationship Id="rId7" Type="http://schemas.openxmlformats.org/officeDocument/2006/relationships/image" Target="../media/reglament_no74.png"/>
  <Relationship Id="rId8" Type="http://schemas.openxmlformats.org/officeDocument/2006/relationships/image" Target="../media/reglament_yes75.png"/>
  <Relationship Id="rId9" Type="http://schemas.openxmlformats.org/officeDocument/2006/relationships/image" Target="../media/arrow_right76.png"/>
  <Relationship Id="rId10" Type="http://schemas.openxmlformats.org/officeDocument/2006/relationships/image" Target="../media/arrow_right77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7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1" name="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Отчетная презентация проекта повышения эффективности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птимизация процесса предоставления услуги "Предоставление информации об участии в приватизации"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ДОКЛАДЧИК:
]]></a:t>
            </a:r>
            <a:r>
              <a:rPr lang="ru-RU" b="1" sz="16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Ухова Марианна Андрее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по имущественным и земельным отношениям 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РГАНИЗАЦИЯ: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 ]]></a:t>
            </a:r>
          </a:p>
        </p:txBody>
      </p:sp>
      <p:sp>
        <p:nvSpPr>
          <p:cNvPr id="8" name="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no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ОНИТОРИНГ ДОСТИГНУТЫХ РЕЗУЛЬТАТОВ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ДОСТИГНУТ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735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Услуга предоставляется в электронном вид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ача заявления в адрес Администрации Через Личный кабинет Госуслуг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0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заявления с пакетом документов в программном обеспечени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5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. Данная услуга не предоставляется через личный кабинет Госуслуг. Для подачи документов гражданину необходимо обратиться лично в адрес Администрации]]></a:t>
            </a:r>
          </a:p>
        </p:txBody>
      </p:sp>
      <p:pic>
        <p:nvPicPr>
          <p:cNvPr id="37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39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42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3" name="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4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5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6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7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8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49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]]></a:t>
            </a:r>
          </a:p>
        </p:txBody>
      </p:sp>
      <p:sp>
        <p:nvSpPr>
          <p:cNvPr id="50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о принятии к исполнению (при электронном документообороте, данный шаг отсутствует)]]></a:t>
            </a:r>
          </a:p>
        </p:txBody>
      </p:sp>
      <p:sp>
        <p:nvSpPr>
          <p:cNvPr id="51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53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4" name="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pic>
        <p:nvPicPr>
          <p:cNvPr id="55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6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59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60" name="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- о рассмотрении пакета документов и направления ответа заявителю (при электронном документообороте, данный шаг отсутствует)]]></a:t>
            </a:r>
          </a:p>
        </p:txBody>
      </p:sp>
      <p:sp>
        <p:nvSpPr>
          <p:cNvPr id="61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62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. Документы к исполнителю попадают не сразу на исполнение, только после нескольких резолюций]]></a:t>
            </a:r>
          </a:p>
        </p:txBody>
      </p:sp>
      <p:pic>
        <p:nvPicPr>
          <p:cNvPr id="64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5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6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8" name="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69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ациалист ]]></a:t>
            </a:r>
          </a:p>
        </p:txBody>
      </p:sp>
      <p:sp>
        <p:nvSpPr>
          <p:cNvPr id="70" name="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пакета документов (при электронном документообороте, данный шаг совершается автоматически)]]></a:t>
            </a:r>
          </a:p>
        </p:txBody>
      </p:sp>
      <p:sp>
        <p:nvSpPr>
          <p:cNvPr id="71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2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74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5" name="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76" name="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77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78" name="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готовка ответа и направление на подписание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0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1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2" name="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83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84" name="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85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6" name="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87" name="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88" name="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89" name="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ответа заявителю (визирование готового документа)]]></a:t>
            </a:r>
          </a:p>
        </p:txBody>
      </p:sp>
      <p:sp>
        <p:nvSpPr>
          <p:cNvPr id="90" name="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1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92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27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pic>
        <p:nvPicPr>
          <p:cNvPr id="94" name="" descr="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ДОСТИГНУТ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735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Услуга предоставляется в электронном вид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елопроизводитель]]></a:t>
            </a: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 (при электронном документообороте, данный шаг отсутствует)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28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услуги по Почте России/ уведомление гражданина о предоставлении муниципальной услуги (при электронном документообороте, ответ направляется заявителю в личный кабинет Госуслуг)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УЛЬТАТЫ ПРОЕКТА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Комментари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редоставле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538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9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9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е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крыть проект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ментарии к решению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40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КОМАНДА ПРОЕКТ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ВЛАДЕЛЕЦ ПРОЦЕССА]]></a:t>
            </a:r>
          </a:p>
        </p:txBody>
      </p:sp>
      <p:cxnSp>
        <p:nvCxnSpPr>
          <p:cNvPr id="6" name="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Христофорова Ольга Валентин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администрации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РУКОВОДИТЕЛЬ ПРОЕКТА]]></a:t>
            </a:r>
          </a:p>
        </p:txBody>
      </p:sp>
      <p:cxnSp>
        <p:nvCxnSpPr>
          <p:cNvPr id="9" name="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Ухова Марианна Андрее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по имущественным и земельным отношениям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КОМАНДА ПРОЕКТА]]></a:t>
            </a:r>
          </a:p>
        </p:txBody>
      </p:sp>
      <p:cxnSp>
        <p:nvCxnSpPr>
          <p:cNvPr id="12" name="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Иванова Татьяна Андреевн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едущий специалист комитета по имущественным и земельным отношениям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Эффект от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и утверждение административ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Административный регламент разработан и утвержде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электронной формы для предоставле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явитель может получить услугу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1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зработка и утверждение административного регламента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тивный регламент разработан и утвержден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8" y="3781425"/>
            <a:ext cx="2476500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734175"/>
          <a:chOff x="361950" y="180975"/>
          <a:chExt cx="10439400" cy="67341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2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зработка электронной формы для предоставления услуги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явитель может получить услугу в электронном виде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29527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38950"/>
          <a:chOff x="361950" y="180975"/>
          <a:chExt cx="10439400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СТАНДАРТЫ И НОРМАТИВЫ]]></a:t>
            </a:r>
          </a:p>
        </p:txBody>
      </p:sp>
      <p:pic>
        <p:nvPicPr>
          <p:cNvPr id="5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438275"/>
            <a:ext cx="3914775" cy="54006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ОЕКТА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Вовлеченные лица и рамки проект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. Обоснование выбора]]></a:t>
            </a:r>
          </a:p>
        </p:txBody>
      </p:sp>
      <p:sp>
        <p:nvSpPr>
          <p:cNvPr id="9" name="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Заказчики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а Крестецкого муниципального округа Яковлев Сергей Анатольевич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ериметр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омитет по имущественным и земельным отношениям Администрации Крестецкого муниципального округа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Границы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т поступления обращения физических лиц до оказания услуги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ладелец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Христофорова Ольга Валентино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Заместитель Главы администрации Крестецкого муниципального округ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уководитель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Ухова Марианна Андрее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председатель комитета по имущественным и земельным отношениям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анда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ванова Татьяна Андреевн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писание проблемы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анная услуга не оказывается в электронном виде, что увеличивает время оказание услуги. Время потеря при подаче документов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лючевой риск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Технический сбой программного обеспечения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. Цели и плановый эффект]]></a:t>
            </a:r>
          </a:p>
        </p:txBody>
      </p:sp>
      <p:sp>
        <p:nvSpPr>
          <p:cNvPr id="12" name="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. Ключевые события проекта]]></a:t>
            </a:r>
          </a:p>
        </p:txBody>
      </p:sp>
      <p:graphicFrame>
        <p:nvGraphicFramePr>
          <p:cNvPr id="13" name="" descr=""/>
          <p:cNvGraphicFramePr>
            <a:graphicFrameLocks noGrp="1"/>
          </p:cNvGraphicFramePr>
          <p:nvPr/>
        </p:nvGraphicFramePr>
        <p:xfrm>
          <a:off x="3619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редоставле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538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9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" descr=""/>
          <p:cNvGraphicFramePr>
            <a:graphicFrameLocks noGrp="1"/>
          </p:cNvGraphicFramePr>
          <p:nvPr/>
        </p:nvGraphicFramePr>
        <p:xfrm>
          <a:off x="55816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чало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конч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рт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 Диагностика и целевое состоя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1. Разработка текуще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2. Сбор фактических данных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7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3. Разработка целево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4. Разработка плана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 Реализация плана мероприятий по улучшению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1. Совещание по защите подходов внедрения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2. Внедрение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1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 Анализ результатов и закрытие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1. Мониторинг достигнутых результатов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2. Оформление карты достигнутого состояния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3. Разработка стандарта/норматива и тиражирование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2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4. Закрытие проекта (отчет руководителю)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1" name="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Спасибо за внимание.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ТЕКУЩЕ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380 мин
]]></a:t>
            </a:r>
            <a:r>
              <a:rPr lang="ru-RU" b="1" sz="1100" spc="0" u="sng">
                <a:solidFill>
                  <a:srgbClr val="990000">
                    <a:alpha val="100000"/>
                  </a:srgbClr>
                </a:solidFill>
                <a:latin typeface="Scada"/>
              </a:rPr>
              <a:t><![CDATA[Проблемы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 Данная услуга не предоставляется через личный кабинет Госуслуг. Для подачи документов гражданину необходимо обратиться лично в адрес Администрации
2. Документы к исполнителю попадают не сразу на исполнение, только после нескольких резолюций
3. Времязатраты на подписание и направления запросов
4. Времязатраты для направления ответа заявителю после подписания
5. Времязатраты на получение результата оказания муниципальной услуги на бумажном носител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заявления в адрес Администрации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0 мин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елопроизводитель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заявления с пакетом документов 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. ]]></a:t>
            </a:r>
          </a:p>
        </p:txBody>
      </p:sp>
      <p:pic>
        <p:nvPicPr>
          <p:cNvPr id="38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pic>
        <p:nvPicPr>
          <p:cNvPr id="40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3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40 мин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о принятии к исполнению]]></a:t>
            </a:r>
          </a:p>
        </p:txBody>
      </p:sp>
      <p:sp>
        <p:nvSpPr>
          <p:cNvPr id="47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8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9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40 мин]]></a:t>
            </a:r>
          </a:p>
        </p:txBody>
      </p:sp>
      <p:pic>
        <p:nvPicPr>
          <p:cNvPr id="51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4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0 мин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- о рассмотрении пакета документов и направления ответа заявителю]]></a:t>
            </a:r>
          </a:p>
        </p:txBody>
      </p:sp>
      <p:sp>
        <p:nvSpPr>
          <p:cNvPr id="58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9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60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pic>
        <p:nvPicPr>
          <p:cNvPr id="62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pic>
        <p:nvPicPr>
          <p:cNvPr id="64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5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66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7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40 мин]]></a:t>
            </a:r>
          </a:p>
        </p:txBody>
      </p:sp>
      <p:sp>
        <p:nvSpPr>
          <p:cNvPr id="69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ациалист ]]></a:t>
            </a:r>
          </a:p>
        </p:txBody>
      </p:sp>
      <p:sp>
        <p:nvSpPr>
          <p:cNvPr id="70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пакета документов. Направление запросов(в случае необходимости)]]></a:t>
            </a:r>
          </a:p>
        </p:txBody>
      </p:sp>
      <p:sp>
        <p:nvSpPr>
          <p:cNvPr id="71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2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3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pic>
        <p:nvPicPr>
          <p:cNvPr id="75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34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77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40 мин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1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82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920 мин]]></a:t>
            </a:r>
          </a:p>
        </p:txBody>
      </p:sp>
      <p:sp>
        <p:nvSpPr>
          <p:cNvPr id="83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ежведомственные запросы]]></a:t>
            </a:r>
          </a:p>
        </p:txBody>
      </p:sp>
      <p:sp>
        <p:nvSpPr>
          <p:cNvPr id="84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готовка ответов на запрос Комитета]]></a:t>
            </a:r>
          </a:p>
        </p:txBody>
      </p:sp>
      <p:sp>
        <p:nvSpPr>
          <p:cNvPr id="85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6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7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289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8" name="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360 мин]]></a:t>
            </a:r>
          </a:p>
        </p:txBody>
      </p:sp>
      <p:pic>
        <p:nvPicPr>
          <p:cNvPr id="89" name="" descr="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0" name="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91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2" name="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]]></a:t>
            </a:r>
          </a:p>
        </p:txBody>
      </p:sp>
      <p:sp>
        <p:nvSpPr>
          <p:cNvPr id="93" name="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40 мин]]></a:t>
            </a:r>
          </a:p>
        </p:txBody>
      </p:sp>
      <p:sp>
        <p:nvSpPr>
          <p:cNvPr id="94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95" name="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лучение межведомственного ответа на запрос. Подготовка ответа и направление на подписание.]]></a:t>
            </a:r>
          </a:p>
        </p:txBody>
      </p:sp>
      <p:sp>
        <p:nvSpPr>
          <p:cNvPr id="96" name="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7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98" name="" descr="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006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100" name="" descr="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102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103" name="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7]]></a:t>
            </a:r>
          </a:p>
        </p:txBody>
      </p:sp>
      <p:sp>
        <p:nvSpPr>
          <p:cNvPr id="104" name="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]]></a:t>
            </a:r>
          </a:p>
        </p:txBody>
      </p:sp>
      <p:sp>
        <p:nvSpPr>
          <p:cNvPr id="105" name="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106" name="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ответа заявителю]]></a:t>
            </a:r>
          </a:p>
        </p:txBody>
      </p:sp>
      <p:sp>
        <p:nvSpPr>
          <p:cNvPr id="107" name="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108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109" name="" descr="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627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0" name="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]]></a:t>
            </a:r>
          </a:p>
        </p:txBody>
      </p:sp>
      <p:pic>
        <p:nvPicPr>
          <p:cNvPr id="111" name="" descr="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12" name="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ТЕКУЩЕ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380 мин
]]></a:t>
            </a:r>
            <a:r>
              <a:rPr lang="ru-RU" b="1" sz="1100" spc="0" u="sng">
                <a:solidFill>
                  <a:srgbClr val="990000">
                    <a:alpha val="100000"/>
                  </a:srgbClr>
                </a:solidFill>
                <a:latin typeface="Scada"/>
              </a:rPr>
              <a:t><![CDATA[Проблемы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 Данная услуга не предоставляется через личный кабинет Госуслуг. Для подачи документов гражданину необходимо обратиться лично в адрес Администрации
2. Документы к исполнителю попадают не сразу на исполнение, только после нескольких резолюций
3. Времязатраты на подписание и направления запросов
4. Времязатраты для направления ответа заявителю после подписания
5. Времязатраты на получение результата оказания муниципальной услуги на бумажном носител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8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25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елопроизводитель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]]></a:t>
            </a:r>
          </a:p>
        </p:txBody>
      </p:sp>
      <p:sp>
        <p:nvSpPr>
          <p:cNvPr id="27" name="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8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9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4, 5]]></a:t>
            </a:r>
          </a:p>
        </p:txBody>
      </p:sp>
      <p:pic>
        <p:nvPicPr>
          <p:cNvPr id="31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33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36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7" name="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38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9" name="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услуги по почтовому отправлению/ уведомление гражданина о предоставлении муниципальной услуги]]></a:t>
            </a:r>
          </a:p>
        </p:txBody>
      </p:sp>
      <p:sp>
        <p:nvSpPr>
          <p:cNvPr id="40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БОР ФАКТИЧЕСКИХ ДАННЫХ ПРОЦЕССА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НАЛИЗ И РЕШЕНИЕ ПРОБЛЕМ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облем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ичин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еше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нная услуга не предоставляется через личный кабинет Госуслуг. Для подачи документов гражданину необходимо обратиться лично в адрес Администраци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слуги не предоставляется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и утверждение регламента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окументы к исполнителю попадают не сразу на исполнение, только после нескольких резолюци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дготовка и утверждение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затраты на подписание и направления запросов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электронного документооборо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услуги через Госуслуги, межведомственные запросы направляются автоматическ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затраты для направления ответа заявителю после подписан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возможности направления результата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услуги через портал Госуслуги, результат услуги направляется заявителю автоматически поле подписания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ЦЕЛЕВ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960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редлагаемые 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Разработка и утверждение регламента 
2. Подготовка и утверждение регламента
3. предоставление услуги чрез Госуслуги, межведомственные запросы направляются автоматически
4. предоставление услуги через портал Госуслуги, результат услуги направляется заявителю автоматически поле подписания 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ача заявления в адрес Администрации Через Личный кабинет Госуслуг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0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заявления с пакетом документов в программном обеспечени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5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. Данная услуга не предоставляется через личный кабинет Госуслуг. Для подачи документов гражданину необходимо обратиться лично в адрес Администрации]]></a:t>
            </a:r>
          </a:p>
        </p:txBody>
      </p:sp>
      <p:pic>
        <p:nvPicPr>
          <p:cNvPr id="37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39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]]></a:t>
            </a: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о принятии к исполнению (при электронном документообороте, данный шаг отсутствует)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7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8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pic>
        <p:nvPicPr>
          <p:cNvPr id="50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1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4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олюция - о рассмотрении пакета документов и направления ответа заявителю (при электронном документообороте, данный шаг отсутствует)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59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. Документы к исполнителю попадают не сразу на исполнение, только после нескольких резолюций]]></a:t>
            </a:r>
          </a:p>
        </p:txBody>
      </p:sp>
      <p:pic>
        <p:nvPicPr>
          <p:cNvPr id="6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8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pic>
        <p:nvPicPr>
          <p:cNvPr id="63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65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6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69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межведомственных запросов ]]></a:t>
            </a:r>
          </a:p>
        </p:txBody>
      </p:sp>
      <p:sp>
        <p:nvSpPr>
          <p:cNvPr id="70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1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2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68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3" name="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74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5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6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0 мин]]></a:t>
            </a:r>
          </a:p>
        </p:txBody>
      </p:sp>
      <p:sp>
        <p:nvSpPr>
          <p:cNvPr id="77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8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ациалист ]]></a:t>
            </a:r>
          </a:p>
        </p:txBody>
      </p:sp>
      <p:sp>
        <p:nvSpPr>
          <p:cNvPr id="81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пакета документов (при электронном документообороте, данный шаг совершается автоматически)]]></a:t>
            </a:r>
          </a:p>
        </p:txBody>
      </p:sp>
      <p:sp>
        <p:nvSpPr>
          <p:cNvPr id="82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3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4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289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]]></a:t>
            </a:r>
          </a:p>
        </p:txBody>
      </p:sp>
      <p:pic>
        <p:nvPicPr>
          <p:cNvPr id="86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88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9" name="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]]></a:t>
            </a:r>
          </a:p>
        </p:txBody>
      </p:sp>
      <p:sp>
        <p:nvSpPr>
          <p:cNvPr id="90" name="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]]></a:t>
            </a:r>
          </a:p>
        </p:txBody>
      </p:sp>
      <p:sp>
        <p:nvSpPr>
          <p:cNvPr id="91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92" name="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готовка ответа и направление на подписание]]></a:t>
            </a:r>
          </a:p>
        </p:txBody>
      </p:sp>
      <p:sp>
        <p:nvSpPr>
          <p:cNvPr id="93" name="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4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95" name="" descr="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0060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6" name="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pic>
        <p:nvPicPr>
          <p:cNvPr id="97" name="" descr="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8" name="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99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100" name="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7]]></a:t>
            </a:r>
          </a:p>
        </p:txBody>
      </p:sp>
      <p:sp>
        <p:nvSpPr>
          <p:cNvPr id="101" name="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sp>
        <p:nvSpPr>
          <p:cNvPr id="102" name="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]]></a:t>
            </a:r>
          </a:p>
        </p:txBody>
      </p:sp>
      <p:sp>
        <p:nvSpPr>
          <p:cNvPr id="103" name="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ответа заявителю (визирование готового документа)]]></a:t>
            </a:r>
          </a:p>
        </p:txBody>
      </p:sp>
      <p:sp>
        <p:nvSpPr>
          <p:cNvPr id="104" name="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105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106" name="" descr="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627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20 мин]]></a:t>
            </a:r>
          </a:p>
        </p:txBody>
      </p:sp>
      <p:pic>
        <p:nvPicPr>
          <p:cNvPr id="108" name="" descr="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09" name=""/>
          <p:cNvSpPr txBox="1"/>
          <p:nvPr/>
        </p:nvSpPr>
        <p:spPr>
          <a:xfrm>
            <a:off x="730567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ЦЕЛЕВ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960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редлагаемые 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Разработка и утверждение регламента 
2. Подготовка и утверждение регламента
3. предоставление услуги чрез Госуслуги, межведомственные запросы направляются автоматически
4. предоставление услуги через портал Госуслуги, результат услуги направляется заявителю автоматически поле подписания 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8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25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елопроизводитель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 (при электронном документообороте, данный шаг отсутствует)]]></a:t>
            </a:r>
          </a:p>
        </p:txBody>
      </p:sp>
      <p:sp>
        <p:nvSpPr>
          <p:cNvPr id="27" name="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8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9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8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pic>
        <p:nvPicPr>
          <p:cNvPr id="31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0 мин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36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7" name="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услуги по Почте России/ уведомление гражданина о предоставлении муниципальной услуги (при электронном документообороте, ответ направляется заявителю в личный кабинет Госуслуг)]]></a:t>
            </a:r>
          </a:p>
        </p:txBody>
      </p:sp>
      <p:sp>
        <p:nvSpPr>
          <p:cNvPr id="3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ЛАН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дача, Ответственны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ла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мечан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тус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и утверждение административного регламента
(Ответственный: Иванова Татьяна Андре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электронной формы для предоставления услуги
(Ответственный: Иванова Татьяна Андре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технологической схемы предоставления услуги в электронном виде и внесение сведений в ФГИС РГУ
(Ответственный: Иванова Татьяна Андре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2025-07-07T09:22:45Z</dcterms:created>
  <dcterms:modified xsi:type="dcterms:W3CDTF">2025-07-07T09:22:45Z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