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Override PartName="/ppt/charts/chart28.xml" ContentType="application/vnd.openxmlformats-officedocument.drawingml.chart+xml"/>
  <Override PartName="/ppt/charts/chart45.xml" ContentType="application/vnd.openxmlformats-officedocument.drawingml.chart+xml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0692000" cy="7560000" type="A4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presProps" Target="presProps.xml"/>
  <Relationship Id="rId21" Type="http://schemas.openxmlformats.org/officeDocument/2006/relationships/viewProps" Target="viewProps.xml"/>
  <Relationship Id="rId22" Type="http://schemas.openxmlformats.org/officeDocument/2006/relationships/tableStyles" Target="tableStyles.xml"/>
</Relationships>
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Регистрация заявления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1"/>
              <c:pt idx="0">
                <c:v>текущее</c:v>
              </c:pt>
            </c:strLit>
          </c:cat>
          <c:val>
            <c:numLit>
              <c:ptCount val="1"/>
              <c:pt idx="0">
                <c:v>45</c:v>
              </c:pt>
            </c:numLit>
          </c:val>
        </c:ser>
        <c:ser>
          <c:idx val="1"/>
          <c:order val="1"/>
          <c:tx>
            <c:v>Визирование заявления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1"/>
              <c:pt idx="0">
                <c:v>текущее</c:v>
              </c:pt>
            </c:strLit>
          </c:cat>
          <c:val>
            <c:numLit>
              <c:ptCount val="1"/>
              <c:pt idx="0">
                <c:v>1440</c:v>
              </c:pt>
            </c:numLit>
          </c:val>
        </c:ser>
        <c:ser>
          <c:idx val="2"/>
          <c:order val="2"/>
          <c:tx>
            <c:v>Передача заявления в комитет жкх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66">
                <a:alpha val="100000"/>
              </a:srgbClr>
            </a:solidFill>
          </c:spPr>
          <c:cat>
            <c:strLit>
              <c:ptCount val="1"/>
              <c:pt idx="0">
                <c:v>текущее</c:v>
              </c:pt>
            </c:strLit>
          </c:cat>
          <c:val>
            <c:numLit>
              <c:ptCount val="1"/>
              <c:pt idx="0">
                <c:v>60</c:v>
              </c:pt>
            </c:numLit>
          </c:val>
        </c:ser>
        <c:ser>
          <c:idx val="3"/>
          <c:order val="3"/>
          <c:tx>
            <c:v>Рассмотрение и передача специалисту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99">
                <a:alpha val="100000"/>
              </a:srgbClr>
            </a:solidFill>
          </c:spPr>
          <c:cat>
            <c:strLit>
              <c:ptCount val="1"/>
              <c:pt idx="0">
                <c:v>текущее</c:v>
              </c:pt>
            </c:strLit>
          </c:cat>
          <c:val>
            <c:numLit>
              <c:ptCount val="1"/>
              <c:pt idx="0">
                <c:v>60</c:v>
              </c:pt>
            </c:numLit>
          </c:val>
        </c:ser>
        <c:ser>
          <c:idx val="4"/>
          <c:order val="4"/>
          <c:tx>
            <c:v>Изучение документов, подготовка проекта постановления и его согласование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66CC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960</c:v>
              </c:pt>
              <c:pt idx="1">
                <c:v>960</c:v>
              </c:pt>
            </c:numLit>
          </c:val>
        </c:ser>
        <c:ser>
          <c:idx val="5"/>
          <c:order val="5"/>
          <c:tx>
            <c:v>Регистрация постановления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CC99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6"/>
          <c:order val="6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CCCCCC">
                <a:alpha val="100000"/>
              </a:srgbClr>
            </a:solidFill>
          </c:spPr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60</c:v>
              </c:pt>
              <c:pt idx="1">
                <c:v>25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7"/>
          <c:order val="7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текущее</c:v>
              </c:pt>
              <c:pt idx="1">
                <c:v>целевое</c:v>
              </c:pt>
            </c:strLit>
          </c:cat>
          <c:val>
            <c:numLit>
              <c:ptCount val="2"/>
              <c:pt idx="0">
                <c:v>3105</c:v>
              </c:pt>
              <c:pt idx="1">
                <c:v>1465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8"/>
          <c:order val="8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1465</c:v>
              </c:pt>
              <c:pt idx="1">
                <c:v>1465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 algn="l" fontAlgn="base" marL="0" marR="0" indent="0" lvl="0">
              <a:defRPr/>
            </a:pPr>
            <a:r>
              <a:rPr lang="en-US" dirty="0" b="false" i="false" strike="noStrike" sz="180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 </a:t>
            </a:r>
            <a:endParaRPr lang="en-US" dirty="0"/>
          </a:p>
        </c:rich>
      </c:tx>
      <c:layout>
        <c:manualLayout>
          <c:xMode val="edge"/>
          <c:yMode val="edge"/>
          <c:x val="0.01"/>
          <c:y val="0.01"/>
        </c:manualLayout>
      </c:layout>
      <c:overlay val="0"/>
    </c:title>
    <c:autoTitleDeleted val="0"/>
    <c:view3D>
      <c:rotX val="0"/>
      <c:hPercent val="100"/>
      <c:rotY val="0"/>
      <c:depthPercent val="100"/>
      <c:rAngAx val="1"/>
      <c:perspective val="30"/>
    </c:view3D>
    <c:plotArea>
      <c:layout>
        <c:manualLayout>
          <c:xMode val="edge"/>
          <c:yMode val="edge"/>
        </c:manualLayout>
      </c:layout>
      <c:barChart>
        <c:barDir val="col"/>
        <c:grouping val="stacked"/>
        <c:ser>
          <c:idx val="0"/>
          <c:order val="0"/>
          <c:tx>
            <c:v>Изучение документов, подготовка проекта постановления и его согласование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FF9966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960</c:v>
              </c:pt>
              <c:pt idx="1">
                <c:v>960</c:v>
              </c:pt>
            </c:numLit>
          </c:val>
        </c:ser>
        <c:ser>
          <c:idx val="1"/>
          <c:order val="1"/>
          <c:tx>
            <c:v>Регистрация постановления 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99CCFF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480</c:v>
              </c:pt>
              <c:pt idx="1">
                <c:v>480</c:v>
              </c:pt>
            </c:numLit>
          </c:val>
        </c:ser>
        <c:ser>
          <c:idx val="2"/>
          <c:order val="2"/>
          <c:tx>
            <c:v>Длительность переходов между этапами</c:v>
          </c:tx>
          <c:dLbls>
            <c:txPr>
              <a:bodyPr/>
              <a:lstStyle/>
              <a:p>
                <a:pPr>
                  <a:defRPr b="false" i="false" strike="noStrike" sz="9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dLblPos val="ctr"/>
            <c:showVal val="1"/>
            <c:showCatName val="0"/>
            <c:showSerName val="0"/>
            <c:showPercent val="0"/>
            <c:separator/>
            <c:showLeaderLines val="1"/>
          </c:dLbls>
          <c:spPr>
            <a:solidFill>
              <a:srgbClr val="669966">
                <a:alpha val="100000"/>
              </a:srgbClr>
            </a:solidFill>
          </c:spPr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25</c:v>
              </c:pt>
              <c:pt idx="1">
                <c:v>25</c:v>
              </c:pt>
            </c:numLit>
          </c:val>
        </c:ser>
        <c:gapWidth val="150"/>
        <c:overlap val="100"/>
        <c:axId val="52743552"/>
        <c:axId val="52749440"/>
        <c:extLst/>
      </c:barChart>
      <c:lineChart>
        <c:grouping val="stacked"/>
        <c:ser>
          <c:idx val="3"/>
          <c:order val="3"/>
          <c:tx>
            <c:v> </c:v>
          </c:tx>
          <c:spPr>
            <a:noFill/>
            <a:ln w="0">
              <a:noFill/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false" i="false" strike="noStrike" sz="13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strLit>
              <c:ptCount val="2"/>
              <c:pt idx="0">
                <c:v>целевое</c:v>
              </c:pt>
              <c:pt idx="1">
                <c:v>достигнутое</c:v>
              </c:pt>
            </c:strLit>
          </c:cat>
          <c:val>
            <c:numLit>
              <c:ptCount val="2"/>
              <c:pt idx="0">
                <c:v>1465</c:v>
              </c:pt>
              <c:pt idx="1">
                <c:v>1465</c:v>
              </c:pt>
            </c:numLit>
          </c:val>
        </c:ser>
        <c:marker val="1"/>
        <c:smooth val="0"/>
        <c:axId val="52743552"/>
        <c:axId val="52749440"/>
      </c:lineChart>
      <c:lineChart>
        <c:grouping val="stacked"/>
        <c:ser>
          <c:idx val="4"/>
          <c:order val="4"/>
          <c:tx>
            <c:v>Целевой уровень</c:v>
          </c:tx>
          <c:spPr>
            <a:noFill/>
            <a:ln w="38100">
              <a:solidFill>
                <a:srgbClr val="800000">
                  <a:alpha val="100000"/>
                </a:srgbClr>
              </a:solidFill>
            </a:ln>
          </c:spPr>
          <c:marker>
            <c:symbol val="none"/>
          </c:marker>
          <c:dLbls>
            <c:dLblPos val="t"/>
            <c:txPr>
              <a:bodyPr/>
              <a:lstStyle/>
              <a:p>
                <a:pPr>
                  <a:defRPr b="true" i="false" strike="noStrike" sz="12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endParaRPr lang="en-US" dirty="0"/>
              </a:p>
            </c:txPr>
            <c:showVal val="1"/>
            <c:showCatName val="0"/>
            <c:showSerName val="0"/>
            <c:showPercent val="0"/>
            <c:showLeaderLines val="1"/>
          </c:dLbls>
          <c:cat>
            <c:numLit>
              <c:ptCount val="2"/>
              <c:pt idx="0">
                <c:v>0</c:v>
              </c:pt>
              <c:pt idx="1">
                <c:v>1</c:v>
              </c:pt>
            </c:numLit>
          </c:cat>
          <c:val>
            <c:numLit>
              <c:ptCount val="2"/>
              <c:pt idx="0">
                <c:v>1465</c:v>
              </c:pt>
              <c:pt idx="1">
                <c:v>1465</c:v>
              </c:pt>
            </c:numLit>
          </c:val>
        </c:ser>
        <c:marker val="1"/>
        <c:smooth val="0"/>
        <c:axId val="52743552"/>
        <c:axId val="52749440"/>
      </c:lineChart>
      <c:catAx>
        <c:axId val="527435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Наблюдение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9440"/>
        <c:crosses val="autoZero"/>
        <c:lblAlgn val="ctr"/>
        <c:lblOffset val="100"/>
      </c:catAx>
      <c:valAx>
        <c:axId val="52749440"/>
        <c:scaling>
          <c:orientation val="minMax"/>
        </c:scaling>
        <c:delete val="0"/>
        <c:axPos val="l"/>
        <c:majorGridlines>
          <c:spPr>
            <a:ln w="12700">
              <a:solidFill>
                <a:srgbClr val="DDDDDD">
                  <a:alpha val="100000"/>
                </a:srgb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b="false" i="false" strike="noStrike" sz="1000" u="none">
                    <a:solidFill>
                      <a:srgbClr val="000000">
                        <a:alpha val="100000"/>
                      </a:srgbClr>
                    </a:solidFill>
                    <a:latin typeface="Calibri"/>
                  </a:defRPr>
                </a:pPr>
                <a:r>
                  <a:rPr lang="en-US" dirty="0"/>
                  <a:t>Время, мин</a:t>
                </a:r>
                <a:endParaRPr lang="en-US" dirty="0"/>
              </a:p>
            </c:rich>
          </c:tx>
        </c:title>
        <c:numFmt formatCode="" sourceLinked="1"/>
        <c:majorTickMark val="none"/>
        <c:minorTickMark val="none"/>
        <c:tickLblPos val="nextTo"/>
        <c:spPr>
          <a:ln w="0">
            <a:noFill/>
          </a:ln>
        </c:spPr>
        <c:crossAx val="52743552"/>
        <c:crosses val="autoZero"/>
        <c:crossBetween val="between"/>
      </c:valAx>
    </c:plotArea>
    <c:legend>
      <c:legendPos val="r"/>
      <c:layout>
        <c:manualLayout>
          <c:xMode val="edge"/>
          <c:yMode val="edge"/>
        </c:manualLayout>
      </c:layout>
      <c:overlay val="0"/>
      <c:spPr>
        <a:noFill/>
        <a:ln w="12700" cap="flat" cmpd="sng" algn="ctr">
          <a:solidFill>
            <a:srgbClr val="000000">
              <a:alpha val="100000"/>
            </a:srgbClr>
          </a:solidFill>
          <a:prstDash val="solid"/>
          <a:round/>
          <a:headEnd type="none" w="med" len="med"/>
          <a:tailEnd type="none" w="med" len="med"/>
        </a:ln>
      </c:spPr>
      <c:txPr>
        <a:bodyPr/>
        <a:lstStyle/>
        <a:p>
          <a:pPr algn="l" fontAlgn="base" marL="0" marR="0" indent="0" lvl="0">
            <a:defRPr b="false" i="false" strike="noStrike" sz="1000" u="none">
              <a:solidFill>
                <a:srgbClr val="000000">
                  <a:alpha val="100000"/>
                </a:srgbClr>
              </a:solidFill>
              <a:latin typeface="Calibri"/>
            </a:defRPr>
          </a:pPr>
          <a:endParaRPr lang="en-US" dirty="0"/>
        </a:p>
      </c:txPr>
    </c:legend>
    <c:plotVisOnly val="1"/>
  </c:chart>
  <c:spPr>
    <a:noFill/>
    <a:ln w="12700" cap="flat" cmpd="sng" algn="ctr">
      <a:solidFill>
        <a:srgbClr val="000000">
          <a:alpha val="100000"/>
        </a:srgbClr>
      </a:solidFill>
      <a:prstDash val="solid"/>
      <a:round/>
      <a:headEnd type="none" w="med" len="med"/>
      <a:tailEnd type="none" w="med" len="med"/>
    </a:ln>
  </c:spPr>
</c:chartSpace>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40896480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eft-side1.png"/>
  <Relationship Id="rId3" Type="http://schemas.openxmlformats.org/officeDocument/2006/relationships/image" Target="../media/logo12.pn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57.pn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59.pn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0.pn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1.pn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3.png"/>
  <Relationship Id="rId3" Type="http://schemas.openxmlformats.org/officeDocument/2006/relationships/image" Target="../media/0000000037556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5.png"/>
  <Relationship Id="rId3" Type="http://schemas.openxmlformats.org/officeDocument/2006/relationships/image" Target="../media/0000000037566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7.png"/>
  <Relationship Id="rId3" Type="http://schemas.openxmlformats.org/officeDocument/2006/relationships/image" Target="../media/0000000037576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6.png"/>
  <Relationship Id="rId3" Type="http://schemas.openxmlformats.org/officeDocument/2006/relationships/image" Target="../media/problem7.png"/>
  <Relationship Id="rId4" Type="http://schemas.openxmlformats.org/officeDocument/2006/relationships/image" Target="../media/decision8.png"/>
  <Relationship Id="rId5" Type="http://schemas.openxmlformats.org/officeDocument/2006/relationships/image" Target="../media/back9.png"/>
  <Relationship Id="rId6" Type="http://schemas.openxmlformats.org/officeDocument/2006/relationships/image" Target="../media/reglament_yes10.png"/>
  <Relationship Id="rId7" Type="http://schemas.openxmlformats.org/officeDocument/2006/relationships/image" Target="../media/reglament_no11.png"/>
  <Relationship Id="rId8" Type="http://schemas.openxmlformats.org/officeDocument/2006/relationships/image" Target="../media/arrow_right12.png"/>
  <Relationship Id="rId9" Type="http://schemas.openxmlformats.org/officeDocument/2006/relationships/image" Target="../media/problem13.png"/>
  <Relationship Id="rId10" Type="http://schemas.openxmlformats.org/officeDocument/2006/relationships/image" Target="../media/reglament_no14.png"/>
  <Relationship Id="rId11" Type="http://schemas.openxmlformats.org/officeDocument/2006/relationships/image" Target="../media/arrow_right15.png"/>
  <Relationship Id="rId12" Type="http://schemas.openxmlformats.org/officeDocument/2006/relationships/image" Target="../media/reglament_no16.png"/>
  <Relationship Id="rId13" Type="http://schemas.openxmlformats.org/officeDocument/2006/relationships/image" Target="../media/arrow_right17.png"/>
  <Relationship Id="rId14" Type="http://schemas.openxmlformats.org/officeDocument/2006/relationships/image" Target="../media/reglament_no18.png"/>
  <Relationship Id="rId15" Type="http://schemas.openxmlformats.org/officeDocument/2006/relationships/image" Target="../media/arrow_right19.png"/>
  <Relationship Id="rId16" Type="http://schemas.openxmlformats.org/officeDocument/2006/relationships/image" Target="../media/reglament_no20.png"/>
  <Relationship Id="rId17" Type="http://schemas.openxmlformats.org/officeDocument/2006/relationships/image" Target="../media/arrow_right21.png"/>
  <Relationship Id="rId18" Type="http://schemas.openxmlformats.org/officeDocument/2006/relationships/image" Target="../media/arrow_right22.png"/>
  <Relationship Id="rId19" Type="http://schemas.openxmlformats.org/officeDocument/2006/relationships/image" Target="../media/reglament_no23.png"/>
  <Relationship Id="rId20" Type="http://schemas.openxmlformats.org/officeDocument/2006/relationships/image" Target="../media/arrow_right24.png"/>
  <Relationship Id="rId21" Type="http://schemas.openxmlformats.org/officeDocument/2006/relationships/image" Target="../media/reglament_no25.png"/>
  <Relationship Id="rId22" Type="http://schemas.openxmlformats.org/officeDocument/2006/relationships/image" Target="../media/arrow_right26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27.png"/>
  <Relationship Id="rId3" Type="http://schemas.openxmlformats.org/officeDocument/2006/relationships/chart" Target="../charts/chart28.xml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29.pn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31.png"/>
  <Relationship Id="rId3" Type="http://schemas.openxmlformats.org/officeDocument/2006/relationships/image" Target="../media/problem32.png"/>
  <Relationship Id="rId4" Type="http://schemas.openxmlformats.org/officeDocument/2006/relationships/image" Target="../media/decision33.png"/>
  <Relationship Id="rId5" Type="http://schemas.openxmlformats.org/officeDocument/2006/relationships/image" Target="../media/back34.png"/>
  <Relationship Id="rId6" Type="http://schemas.openxmlformats.org/officeDocument/2006/relationships/image" Target="../media/reglament_yes35.png"/>
  <Relationship Id="rId7" Type="http://schemas.openxmlformats.org/officeDocument/2006/relationships/image" Target="../media/reglament_no36.png"/>
  <Relationship Id="rId8" Type="http://schemas.openxmlformats.org/officeDocument/2006/relationships/image" Target="../media/arrow_right37.png"/>
  <Relationship Id="rId9" Type="http://schemas.openxmlformats.org/officeDocument/2006/relationships/image" Target="../media/reglament_no38.png"/>
  <Relationship Id="rId10" Type="http://schemas.openxmlformats.org/officeDocument/2006/relationships/image" Target="../media/arrow_right39.png"/>
  <Relationship Id="rId11" Type="http://schemas.openxmlformats.org/officeDocument/2006/relationships/image" Target="../media/reglament_no40.png"/>
  <Relationship Id="rId12" Type="http://schemas.openxmlformats.org/officeDocument/2006/relationships/image" Target="../media/arrow_right41.pn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2.pn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4.png"/>
  <Relationship Id="rId3" Type="http://schemas.openxmlformats.org/officeDocument/2006/relationships/chart" Target="../charts/chart45.xml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logo246.png"/>
  <Relationship Id="rId3" Type="http://schemas.openxmlformats.org/officeDocument/2006/relationships/image" Target="../media/problem47.png"/>
  <Relationship Id="rId4" Type="http://schemas.openxmlformats.org/officeDocument/2006/relationships/image" Target="../media/decision48.png"/>
  <Relationship Id="rId5" Type="http://schemas.openxmlformats.org/officeDocument/2006/relationships/image" Target="../media/back49.png"/>
  <Relationship Id="rId6" Type="http://schemas.openxmlformats.org/officeDocument/2006/relationships/image" Target="../media/reglament_yes50.png"/>
  <Relationship Id="rId7" Type="http://schemas.openxmlformats.org/officeDocument/2006/relationships/image" Target="../media/reglament_no51.png"/>
  <Relationship Id="rId8" Type="http://schemas.openxmlformats.org/officeDocument/2006/relationships/image" Target="../media/arrow_right52.png"/>
  <Relationship Id="rId9" Type="http://schemas.openxmlformats.org/officeDocument/2006/relationships/image" Target="../media/reglament_no53.png"/>
  <Relationship Id="rId10" Type="http://schemas.openxmlformats.org/officeDocument/2006/relationships/image" Target="../media/arrow_right54.png"/>
  <Relationship Id="rId11" Type="http://schemas.openxmlformats.org/officeDocument/2006/relationships/image" Target="../media/reglament_no55.png"/>
  <Relationship Id="rId12" Type="http://schemas.openxmlformats.org/officeDocument/2006/relationships/image" Target="../media/arrow_right56.pn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10448925" cy="7562850"/>
          <a:chOff x="0" y="0"/>
          <a:chExt cx="10448925" cy="7562850"/>
        </a:xfrm>
      </p:grpSpPr>
      <p:sp>
        <p:nvSpPr>
          <p:cNvPr id="1" name=""/>
          <p:cNvSpPr txBox="1"/>
          <p:nvPr/>
        </p:nvSpPr>
        <p:spPr>
          <a:xfrm>
            <a:off x="0" y="0"/>
            <a:ext cx="361950" cy="7562850"/>
          </a:xfrm>
          <a:prstGeom prst="rect">
            <a:avLst/>
          </a:prstGeom>
          <a:solidFill>
            <a:srgbClr val="CC9933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pic>
        <p:nvPicPr>
          <p:cNvPr id="2" name="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0"/>
            <a:ext cx="2524125" cy="7562850"/>
          </a:xfrm>
          <a:prstGeom prst="rect">
            <a:avLst/>
          </a:prstGeom>
          <a:noFill/>
        </p:spPr>
      </p:pic>
      <p:pic>
        <p:nvPicPr>
          <p:cNvPr id="3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500" y="361950"/>
            <a:ext cx="2000250" cy="1428750"/>
          </a:xfrm>
          <a:prstGeom prst="rect">
            <a:avLst/>
          </a:prstGeom>
          <a:noFill/>
        </p:spPr>
      </p:pic>
      <p:sp>
        <p:nvSpPr>
          <p:cNvPr id="4" name=""/>
          <p:cNvSpPr txBox="1"/>
          <p:nvPr/>
        </p:nvSpPr>
        <p:spPr>
          <a:xfrm>
            <a:off x="3238500" y="2343150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Отчетная презентация проекта повышения эффективности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3238500" y="2771775"/>
            <a:ext cx="720090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"/>
          <p:cNvSpPr txBox="1"/>
          <p:nvPr/>
        </p:nvSpPr>
        <p:spPr>
          <a:xfrm>
            <a:off x="3238500" y="2876550"/>
            <a:ext cx="720090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птимизация процесса предоставления услуги «Присвоение, изменение и аннулирование адресов»]]></a:t>
            </a:r>
          </a:p>
        </p:txBody>
      </p:sp>
      <p:sp>
        <p:nvSpPr>
          <p:cNvPr id="7" name=""/>
          <p:cNvSpPr txBox="1"/>
          <p:nvPr/>
        </p:nvSpPr>
        <p:spPr>
          <a:xfrm>
            <a:off x="6124575" y="4324350"/>
            <a:ext cx="4324350" cy="26955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ДОКЛАДЧИК:
]]></a:t>
            </a:r>
            <a:r>
              <a:rPr lang="ru-RU" b="1" sz="16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митриева Светлана Ивановн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комитета жилищно-коммунального хозяйства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РГАНИЗАЦИЯ: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ция Крестецкого муниципального округ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3238500" y="7019925"/>
            <a:ext cx="72009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no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2025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ЗУЛЬТАТЫ ПРОЕКТА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1076325"/>
                <a:gridCol w="287655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Комментари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окращение времени оказа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105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465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465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"/>
          <p:cNvSpPr txBox="1"/>
          <p:nvPr/>
        </p:nvSpPr>
        <p:spPr>
          <a:xfrm>
            <a:off x="723900" y="4324350"/>
            <a:ext cx="9001125" cy="2876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е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крыть проект
]]></a:t>
            </a: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ментарии к решению: 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3600450"/>
          <a:chOff x="361950" y="180975"/>
          <a:chExt cx="10439400" cy="36004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323850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40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ПРИЛОЖЕНИЯ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572000"/>
          <a:chOff x="361950" y="180975"/>
          <a:chExt cx="10439400" cy="45720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КОМАНДА ПРОЕКТ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ВЛАДЕЛЕЦ ПРОЦЕССА]]></a:t>
            </a:r>
          </a:p>
        </p:txBody>
      </p:sp>
      <p:cxnSp>
        <p:nvCxnSpPr>
          <p:cNvPr id="6" name=""/>
          <p:cNvCxnSpPr/>
          <p:nvPr/>
        </p:nvCxnSpPr>
        <p:spPr>
          <a:xfrm>
            <a:off x="361950" y="1514475"/>
            <a:ext cx="4314825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льга Валентиновна Христофоров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Администрации Крестецкого муниципального округ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038725" y="1076325"/>
            <a:ext cx="43243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РУКОВОДИТЕЛЬ ПРОЕКТА]]></a:t>
            </a:r>
          </a:p>
        </p:txBody>
      </p:sp>
      <p:cxnSp>
        <p:nvCxnSpPr>
          <p:cNvPr id="9" name=""/>
          <p:cNvCxnSpPr/>
          <p:nvPr/>
        </p:nvCxnSpPr>
        <p:spPr>
          <a:xfrm>
            <a:off x="5038725" y="1514475"/>
            <a:ext cx="43243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"/>
          <p:cNvSpPr txBox="1"/>
          <p:nvPr/>
        </p:nvSpPr>
        <p:spPr>
          <a:xfrm>
            <a:off x="5038725" y="1619250"/>
            <a:ext cx="4324350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Светлана Ивановна Дмитриева
]]></a:t>
            </a:r>
            <a:r>
              <a:rPr lang="ru-RU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комитета жилищно-коммунального хозяйства Администрации Крестецкого муниципального округа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2876550"/>
            <a:ext cx="1007745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l" fontAlgn="b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КОМАНДА ПРОЕКТА]]></a:t>
            </a:r>
          </a:p>
        </p:txBody>
      </p:sp>
      <p:cxnSp>
        <p:nvCxnSpPr>
          <p:cNvPr id="12" name=""/>
          <p:cNvCxnSpPr/>
          <p:nvPr/>
        </p:nvCxnSpPr>
        <p:spPr>
          <a:xfrm>
            <a:off x="361950" y="3314700"/>
            <a:ext cx="10077450" cy="0"/>
          </a:xfrm>
          <a:prstGeom prst="line">
            <a:avLst/>
          </a:prstGeom>
          <a:ln w="25400" cap="flat" cmpd="sng" algn="ctr">
            <a:solidFill>
              <a:srgbClr val="336699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"/>
          <p:cNvSpPr txBox="1"/>
          <p:nvPr/>
        </p:nvSpPr>
        <p:spPr>
          <a:xfrm>
            <a:off x="361950" y="3600450"/>
            <a:ext cx="2162175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Москалёва Дарья Алексеевна
]]></a:t>
            </a:r>
            <a:r>
              <a:rPr lang="ru-RU" sz="11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едущий специалист комитета жилищно-коммунального хозяйства Администрации Крестецкого муниципального округа]]></a:t>
            </a:r>
          </a:p>
        </p:txBody>
      </p:sp>
      <p:sp>
        <p:nvSpPr>
          <p:cNvPr id="14" name=""/>
          <p:cNvSpPr txBox="1"/>
          <p:nvPr/>
        </p:nvSpPr>
        <p:spPr>
          <a:xfrm>
            <a:off x="2876550" y="3600450"/>
            <a:ext cx="2162175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Светлана Ивановна Дмитриева
]]></a:t>
            </a:r>
            <a:r>
              <a:rPr lang="ru-RU" sz="11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комитета жкх]]></a:t>
            </a:r>
          </a:p>
        </p:txBody>
      </p:sp>
      <p:sp>
        <p:nvSpPr>
          <p:cNvPr id="15" name=""/>
          <p:cNvSpPr txBox="1"/>
          <p:nvPr/>
        </p:nvSpPr>
        <p:spPr>
          <a:xfrm>
            <a:off x="5400675" y="3600450"/>
            <a:ext cx="2162175" cy="9715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Титова Татьяна Александровна
]]></a:t>
            </a:r>
            <a:r>
              <a:rPr lang="ru-RU" sz="11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 жилищно-коммунального хозяйства Администрации Крестецкого муниципального округа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04825"/>
                <a:gridCol w="4791075"/>
                <a:gridCol w="479107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Эффект от мероприят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несение изменений в административный регламен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окращение времени оказа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r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Утверждение административного регламен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окращение времени оказа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162800"/>
          <a:chOff x="361950" y="180975"/>
          <a:chExt cx="10439400" cy="71628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1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несение изменений в административный регламент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окращение времени оказания услуги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33813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ЭФФЕКТ ОТ ВНЕДРЕНИЯ 2 / 2]]></a:t>
            </a:r>
          </a:p>
        </p:txBody>
      </p:sp>
      <p:sp>
        <p:nvSpPr>
          <p:cNvPr id="5" name=""/>
          <p:cNvSpPr txBox="1"/>
          <p:nvPr/>
        </p:nvSpPr>
        <p:spPr>
          <a:xfrm>
            <a:off x="361950" y="1076325"/>
            <a:ext cx="10077450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Наименование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Утверждение административного регламента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sz="12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Эффект от мероприятия:
]]></a:t>
            </a:r>
            <a:r>
              <a:rPr lang="ru-RU" sz="13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окращение времени оказания услуги
]]></a:t>
            </a:r>
          </a:p>
        </p:txBody>
      </p:sp>
      <p:sp>
        <p:nvSpPr>
          <p:cNvPr id="6" name=""/>
          <p:cNvSpPr txBox="1"/>
          <p:nvPr/>
        </p:nvSpPr>
        <p:spPr>
          <a:xfrm>
            <a:off x="5581650" y="3419475"/>
            <a:ext cx="4676775" cy="3619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9900">
                    <a:alpha val="100000"/>
                  </a:srgbClr>
                </a:solidFill>
                <a:latin typeface="Scada"/>
              </a:rPr>
              <a:t><![CDATA[СТАЛО:]]></a:t>
            </a:r>
          </a:p>
        </p:txBody>
      </p:sp>
      <p:pic>
        <p:nvPicPr>
          <p:cNvPr id="7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0" y="3781425"/>
            <a:ext cx="46767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4857750"/>
          <a:chOff x="361950" y="180975"/>
          <a:chExt cx="10439400" cy="48577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ИЛОЖЕНИЯ - СТАНДАРТЫ И НОРМАТИВЫ]]></a:t>
            </a:r>
          </a:p>
        </p:txBody>
      </p:sp>
      <p:pic>
        <p:nvPicPr>
          <p:cNvPr id="5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" y="1438275"/>
            <a:ext cx="4676775" cy="341947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3419475"/>
          <a:ext cx="10077450" cy="3781425"/>
          <a:chOff x="361950" y="3419475"/>
          <a:chExt cx="10077450" cy="3781425"/>
        </a:xfrm>
      </p:grpSpPr>
      <p:sp>
        <p:nvSpPr>
          <p:cNvPr id="1" name=""/>
          <p:cNvSpPr txBox="1"/>
          <p:nvPr/>
        </p:nvSpPr>
        <p:spPr>
          <a:xfrm>
            <a:off x="361950" y="3419475"/>
            <a:ext cx="9715500" cy="361950"/>
          </a:xfrm>
          <a:prstGeom prst="rect">
            <a:avLst/>
          </a:prstGeom>
          <a:noFill/>
        </p:spPr>
        <p:txBody>
          <a:bodyPr anchor="b" rtlCol="0" bIns="45720" lIns="91440" rIns="91440" tIns="45720">
            <a:spAutoFit/>
          </a:bodyPr>
          <a:lstStyle/>
          <a:p>
            <a:pPr algn="ctr" fontAlgn="b" marL="0" marR="0" indent="0" lvl="0">
              <a:lnSpc>
                <a:spcPct val="100000"/>
              </a:lnSpc>
            </a:pPr>
            <a:r>
              <a:rPr lang="ru-RU" sz="1600" spc="0" u="none">
                <a:solidFill>
                  <a:srgbClr val="555555">
                    <a:alpha val="100000"/>
                  </a:srgbClr>
                </a:solidFill>
                <a:latin typeface="Scada"/>
              </a:rPr>
              <a:t><![CDATA[Спасибо за внимание.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180975" y="180975"/>
          <a:ext cx="10620375" cy="6838950"/>
          <a:chOff x="180975" y="180975"/>
          <a:chExt cx="10620375" cy="683895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ОЧКА ПРОЕКТА]]></a:t>
            </a:r>
          </a:p>
        </p:txBody>
      </p:sp>
      <p:cxnSp>
        <p:nvCxnSpPr>
          <p:cNvPr id="5" name=""/>
          <p:cNvCxnSpPr/>
          <p:nvPr/>
        </p:nvCxnSpPr>
        <p:spPr>
          <a:xfrm>
            <a:off x="5400675" y="895350"/>
            <a:ext cx="0" cy="594360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" name=""/>
          <p:cNvCxnSpPr/>
          <p:nvPr/>
        </p:nvCxnSpPr>
        <p:spPr>
          <a:xfrm>
            <a:off x="180975" y="3343275"/>
            <a:ext cx="10439400" cy="0"/>
          </a:xfrm>
          <a:prstGeom prst="line">
            <a:avLst/>
          </a:prstGeom>
          <a:ln w="12700" cap="flat" cmpd="sng" algn="ctr">
            <a:solidFill>
              <a:srgbClr val="777777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"/>
          <p:cNvSpPr txBox="1"/>
          <p:nvPr/>
        </p:nvSpPr>
        <p:spPr>
          <a:xfrm>
            <a:off x="361950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Вовлеченные лица и рамки проекта]]></a:t>
            </a:r>
          </a:p>
        </p:txBody>
      </p:sp>
      <p:sp>
        <p:nvSpPr>
          <p:cNvPr id="8" name=""/>
          <p:cNvSpPr txBox="1"/>
          <p:nvPr/>
        </p:nvSpPr>
        <p:spPr>
          <a:xfrm>
            <a:off x="5762625" y="895350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. Обоснование выбора]]></a:t>
            </a:r>
          </a:p>
        </p:txBody>
      </p:sp>
      <p:sp>
        <p:nvSpPr>
          <p:cNvPr id="9" name=""/>
          <p:cNvSpPr txBox="1"/>
          <p:nvPr/>
        </p:nvSpPr>
        <p:spPr>
          <a:xfrm>
            <a:off x="361950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Заказчики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раждане РФ, проживающие или имеющие собственность  на территории Крестецкого муниципального округа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ериметр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дминистрация Крестецкого муниципального округа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Границы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т начала подачи заявления до получения постановления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ладелец процесс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Ольга Валентиновна Христофоров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заместитель главы Администрации Крестецкого муниципального округ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уководитель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ветлана Ивановна Дмитриева]]></a:t>
            </a:r>
            <a:r>
              <a:rPr lang="ru-RU" sz="900" spc="0" u="none">
                <a:solidFill>
                  <a:srgbClr val="777777">
                    <a:alpha val="100000"/>
                  </a:srgbClr>
                </a:solidFill>
                <a:latin typeface="Scada"/>
              </a:rPr>
              <a:t><![CDATA[
Главный специалист комитета жилищно-коммунального хозяйства Администрации Крестецкого муниципального округ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оманда проекта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Москалёва Дарья Алексеевн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; 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ветлана Ивановна Дмитриев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; 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Титова Татьяна Александровна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; 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5762625" y="1076325"/>
            <a:ext cx="4676775" cy="216217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Описание проблемы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ременные затраты на получение постановления о присвоении, изменении или аннулировании адреса при подаче заявления на бумажном носителе. 30% заявлений на получение муниципальной услуги поступает на бумажном носителе.
]]></a:t>
            </a:r>
            <a:r>
              <a:rPr lang="ru-RU" b="1" sz="9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Ключевой риск: 
]]></a:t>
            </a: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Технические сбои в системе приема документов (может привести к невозможности получения или отправки документов вовремя)]]></a:t>
            </a:r>
          </a:p>
        </p:txBody>
      </p:sp>
      <p:sp>
        <p:nvSpPr>
          <p:cNvPr id="11" name=""/>
          <p:cNvSpPr txBox="1"/>
          <p:nvPr/>
        </p:nvSpPr>
        <p:spPr>
          <a:xfrm>
            <a:off x="361950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. Цели и плановый эффект]]></a:t>
            </a:r>
          </a:p>
        </p:txBody>
      </p:sp>
      <p:sp>
        <p:nvSpPr>
          <p:cNvPr id="12" name=""/>
          <p:cNvSpPr txBox="1"/>
          <p:nvPr/>
        </p:nvSpPr>
        <p:spPr>
          <a:xfrm>
            <a:off x="5762625" y="3419475"/>
            <a:ext cx="4676775" cy="0"/>
          </a:xfrm>
          <a:prstGeom prst="rect">
            <a:avLst/>
          </a:prstGeom>
          <a:noFill/>
        </p:spPr>
        <p:txBody>
          <a:bodyPr anchor="t" rtlCol="0" bIns="45720" lIns="91440" rIns="91440" tIns="45720">
            <a:no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. Ключевые события проекта]]></a:t>
            </a:r>
          </a:p>
        </p:txBody>
      </p:sp>
      <p:graphicFrame>
        <p:nvGraphicFramePr>
          <p:cNvPr id="13" name="" descr=""/>
          <p:cNvGraphicFramePr>
            <a:graphicFrameLocks noGrp="1"/>
          </p:cNvGraphicFramePr>
          <p:nvPr/>
        </p:nvGraphicFramePr>
        <p:xfrm>
          <a:off x="3619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казат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Баз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Цель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окращение времени оказания услуги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105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465 мину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" descr=""/>
          <p:cNvGraphicFramePr>
            <a:graphicFrameLocks noGrp="1"/>
          </p:cNvGraphicFramePr>
          <p:nvPr/>
        </p:nvGraphicFramePr>
        <p:xfrm>
          <a:off x="5581650" y="378142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419475"/>
                <a:gridCol w="7239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именов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Начало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конча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рт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 Диагностика и целевое состоя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1. Разработка текуще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5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2. Сбор фактических данных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7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3. Разработка целевой карты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.4. Разработка плана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3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 Реализация плана мероприятий по улучшению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1. Совещание по защите подходов внедрения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4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0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.2. Внедрение мероприятий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1.05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2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 Анализ результатов и закрытие проек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3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EDFF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1. Мониторинг достигнутых результатов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3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2. Оформление карты достигнутого состояния процесса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9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3. Разработка стандарта/норматива и тиражирование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5.10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2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104775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3.4. Закрытие проекта (отчет руководителю)]]></a:t>
                      </a:r>
                    </a:p>
                  </a:txBody>
                  <a:tcPr anchor="t" marL="104775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3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8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6.11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23850" y="180975"/>
          <a:ext cx="10620375" cy="7553325"/>
          <a:chOff x="3238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ТЕКУЩЕ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105 мин
]]></a:t>
            </a:r>
            <a:r>
              <a:rPr lang="ru-RU" b="1" sz="1100" spc="0" u="sng">
                <a:solidFill>
                  <a:srgbClr val="990000">
                    <a:alpha val="100000"/>
                  </a:srgbClr>
                </a:solidFill>
                <a:latin typeface="Scada"/>
              </a:rPr>
              <a:t><![CDATA[Проблемы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Прием и регистрация документов на бумажном носителе без СЭД
2. Время потраченное для посещения Администрации муниципального округа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ача заявления заявителем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5 мин мин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 мин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екретарь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гистрация заявления]]></a:t>
            </a:r>
          </a:p>
        </p:txBody>
      </p:sp>
      <p:sp>
        <p:nvSpPr>
          <p:cNvPr id="34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5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6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33725" y="3743325"/>
            <a:ext cx="790575" cy="41910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"/>
          <p:cNvSpPr txBox="1"/>
          <p:nvPr/>
        </p:nvSpPr>
        <p:spPr>
          <a:xfrm>
            <a:off x="3133725" y="3743325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1,2]]></a:t>
            </a:r>
          </a:p>
        </p:txBody>
      </p:sp>
      <p:pic>
        <p:nvPicPr>
          <p:cNvPr id="38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098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9" name=""/>
          <p:cNvSpPr txBox="1"/>
          <p:nvPr/>
        </p:nvSpPr>
        <p:spPr>
          <a:xfrm>
            <a:off x="24860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40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41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5 мин мин]]></a:t>
            </a:r>
          </a:p>
        </p:txBody>
      </p:sp>
      <p:sp>
        <p:nvSpPr>
          <p:cNvPr id="42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3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 мин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Заместитель Главы администрации]]></a:t>
            </a:r>
          </a:p>
        </p:txBody>
      </p:sp>
      <p:sp>
        <p:nvSpPr>
          <p:cNvPr id="46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изирование заявления]]></a:t>
            </a:r>
          </a:p>
        </p:txBody>
      </p:sp>
      <p:sp>
        <p:nvSpPr>
          <p:cNvPr id="47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8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9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50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51" name="" descr="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2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440 минут мин]]></a:t>
            </a:r>
          </a:p>
        </p:txBody>
      </p:sp>
      <p:sp>
        <p:nvSpPr>
          <p:cNvPr id="53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4" name=""/>
          <p:cNvSpPr txBox="1"/>
          <p:nvPr/>
        </p:nvSpPr>
        <p:spPr>
          <a:xfrm>
            <a:off x="601027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37222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 мин]]></a:t>
            </a:r>
          </a:p>
        </p:txBody>
      </p:sp>
      <p:sp>
        <p:nvSpPr>
          <p:cNvPr id="56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екретарь]]></a:t>
            </a:r>
          </a:p>
        </p:txBody>
      </p:sp>
      <p:sp>
        <p:nvSpPr>
          <p:cNvPr id="57" name=""/>
          <p:cNvSpPr txBox="1"/>
          <p:nvPr/>
        </p:nvSpPr>
        <p:spPr>
          <a:xfrm>
            <a:off x="601027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ередача заявления в комитет жкх]]></a:t>
            </a:r>
          </a:p>
        </p:txBody>
      </p:sp>
      <p:sp>
        <p:nvSpPr>
          <p:cNvPr id="58" name=""/>
          <p:cNvSpPr txBox="1"/>
          <p:nvPr/>
        </p:nvSpPr>
        <p:spPr>
          <a:xfrm>
            <a:off x="601027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9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60" name="" descr="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77013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61" name=""/>
          <p:cNvSpPr txBox="1"/>
          <p:nvPr/>
        </p:nvSpPr>
        <p:spPr>
          <a:xfrm>
            <a:off x="6553200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62" name="" descr="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3775" y="2466975"/>
            <a:ext cx="342900" cy="428625"/>
          </a:xfrm>
          <a:prstGeom prst="rect">
            <a:avLst/>
          </a:prstGeom>
          <a:noFill/>
        </p:spPr>
      </p:pic>
      <p:sp>
        <p:nvSpPr>
          <p:cNvPr id="63" name=""/>
          <p:cNvSpPr txBox="1"/>
          <p:nvPr/>
        </p:nvSpPr>
        <p:spPr>
          <a:xfrm>
            <a:off x="730567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0 минут мин]]></a:t>
            </a:r>
          </a:p>
        </p:txBody>
      </p:sp>
      <p:sp>
        <p:nvSpPr>
          <p:cNvPr id="64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65" name=""/>
          <p:cNvSpPr txBox="1"/>
          <p:nvPr/>
        </p:nvSpPr>
        <p:spPr>
          <a:xfrm>
            <a:off x="72390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]]></a:t>
            </a:r>
          </a:p>
        </p:txBody>
      </p:sp>
      <p:sp>
        <p:nvSpPr>
          <p:cNvPr id="66" name=""/>
          <p:cNvSpPr txBox="1"/>
          <p:nvPr/>
        </p:nvSpPr>
        <p:spPr>
          <a:xfrm>
            <a:off x="107632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 мин]]></a:t>
            </a:r>
          </a:p>
        </p:txBody>
      </p:sp>
      <p:sp>
        <p:nvSpPr>
          <p:cNvPr id="67" name=""/>
          <p:cNvSpPr txBox="1"/>
          <p:nvPr/>
        </p:nvSpPr>
        <p:spPr>
          <a:xfrm>
            <a:off x="72390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едседатель комитета жкх]]></a:t>
            </a:r>
          </a:p>
        </p:txBody>
      </p:sp>
      <p:sp>
        <p:nvSpPr>
          <p:cNvPr id="68" name=""/>
          <p:cNvSpPr txBox="1"/>
          <p:nvPr/>
        </p:nvSpPr>
        <p:spPr>
          <a:xfrm>
            <a:off x="72390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ассмотрение и передача специалисту]]></a:t>
            </a:r>
          </a:p>
        </p:txBody>
      </p:sp>
      <p:sp>
        <p:nvSpPr>
          <p:cNvPr id="69" name=""/>
          <p:cNvSpPr txBox="1"/>
          <p:nvPr/>
        </p:nvSpPr>
        <p:spPr>
          <a:xfrm>
            <a:off x="72390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0" name=""/>
          <p:cNvSpPr txBox="1"/>
          <p:nvPr/>
        </p:nvSpPr>
        <p:spPr>
          <a:xfrm>
            <a:off x="72390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71" name="" descr="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81113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72" name=""/>
          <p:cNvSpPr txBox="1"/>
          <p:nvPr/>
        </p:nvSpPr>
        <p:spPr>
          <a:xfrm>
            <a:off x="1257300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73" name="" descr="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23850" y="5705475"/>
            <a:ext cx="342900" cy="428625"/>
          </a:xfrm>
          <a:prstGeom prst="rect">
            <a:avLst/>
          </a:prstGeom>
          <a:noFill/>
        </p:spPr>
      </p:pic>
      <p:pic>
        <p:nvPicPr>
          <p:cNvPr id="74" name="" descr="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47875" y="5705475"/>
            <a:ext cx="342900" cy="428625"/>
          </a:xfrm>
          <a:prstGeom prst="rect">
            <a:avLst/>
          </a:prstGeom>
          <a:noFill/>
        </p:spPr>
      </p:pic>
      <p:sp>
        <p:nvSpPr>
          <p:cNvPr id="75" name=""/>
          <p:cNvSpPr txBox="1"/>
          <p:nvPr/>
        </p:nvSpPr>
        <p:spPr>
          <a:xfrm>
            <a:off x="201930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0 мин мин]]></a:t>
            </a:r>
          </a:p>
        </p:txBody>
      </p:sp>
      <p:sp>
        <p:nvSpPr>
          <p:cNvPr id="76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77" name=""/>
          <p:cNvSpPr txBox="1"/>
          <p:nvPr/>
        </p:nvSpPr>
        <p:spPr>
          <a:xfrm>
            <a:off x="2486025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]]></a:t>
            </a:r>
          </a:p>
        </p:txBody>
      </p:sp>
      <p:sp>
        <p:nvSpPr>
          <p:cNvPr id="78" name=""/>
          <p:cNvSpPr txBox="1"/>
          <p:nvPr/>
        </p:nvSpPr>
        <p:spPr>
          <a:xfrm>
            <a:off x="2847975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5 мин мин]]></a:t>
            </a:r>
          </a:p>
        </p:txBody>
      </p:sp>
      <p:sp>
        <p:nvSpPr>
          <p:cNvPr id="79" name=""/>
          <p:cNvSpPr txBox="1"/>
          <p:nvPr/>
        </p:nvSpPr>
        <p:spPr>
          <a:xfrm>
            <a:off x="248602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комитета жкх]]></a:t>
            </a:r>
          </a:p>
        </p:txBody>
      </p:sp>
      <p:sp>
        <p:nvSpPr>
          <p:cNvPr id="80" name=""/>
          <p:cNvSpPr txBox="1"/>
          <p:nvPr/>
        </p:nvSpPr>
        <p:spPr>
          <a:xfrm>
            <a:off x="2486025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Изучение документов, подготовка проекта постановления и его согласование]]></a:t>
            </a:r>
          </a:p>
        </p:txBody>
      </p:sp>
      <p:sp>
        <p:nvSpPr>
          <p:cNvPr id="81" name=""/>
          <p:cNvSpPr txBox="1"/>
          <p:nvPr/>
        </p:nvSpPr>
        <p:spPr>
          <a:xfrm>
            <a:off x="2486025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2" name=""/>
          <p:cNvSpPr txBox="1"/>
          <p:nvPr/>
        </p:nvSpPr>
        <p:spPr>
          <a:xfrm>
            <a:off x="248602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83" name="" descr="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4323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84" name=""/>
          <p:cNvSpPr txBox="1"/>
          <p:nvPr/>
        </p:nvSpPr>
        <p:spPr>
          <a:xfrm>
            <a:off x="301942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85" name="" descr="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19525" y="5705475"/>
            <a:ext cx="342900" cy="428625"/>
          </a:xfrm>
          <a:prstGeom prst="rect">
            <a:avLst/>
          </a:prstGeom>
          <a:noFill/>
        </p:spPr>
      </p:pic>
      <p:sp>
        <p:nvSpPr>
          <p:cNvPr id="86" name=""/>
          <p:cNvSpPr txBox="1"/>
          <p:nvPr/>
        </p:nvSpPr>
        <p:spPr>
          <a:xfrm>
            <a:off x="3781425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960 минут мин]]></a:t>
            </a:r>
          </a:p>
        </p:txBody>
      </p:sp>
      <p:sp>
        <p:nvSpPr>
          <p:cNvPr id="87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88" name=""/>
          <p:cNvSpPr txBox="1"/>
          <p:nvPr/>
        </p:nvSpPr>
        <p:spPr>
          <a:xfrm>
            <a:off x="4248150" y="44958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6]]></a:t>
            </a:r>
          </a:p>
        </p:txBody>
      </p:sp>
      <p:sp>
        <p:nvSpPr>
          <p:cNvPr id="89" name=""/>
          <p:cNvSpPr txBox="1"/>
          <p:nvPr/>
        </p:nvSpPr>
        <p:spPr>
          <a:xfrm>
            <a:off x="4610100" y="44958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мин]]></a:t>
            </a:r>
          </a:p>
        </p:txBody>
      </p:sp>
      <p:sp>
        <p:nvSpPr>
          <p:cNvPr id="90" name=""/>
          <p:cNvSpPr txBox="1"/>
          <p:nvPr/>
        </p:nvSpPr>
        <p:spPr>
          <a:xfrm>
            <a:off x="4248150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управления Делами Администрации]]></a:t>
            </a:r>
          </a:p>
        </p:txBody>
      </p:sp>
      <p:sp>
        <p:nvSpPr>
          <p:cNvPr id="91" name=""/>
          <p:cNvSpPr txBox="1"/>
          <p:nvPr/>
        </p:nvSpPr>
        <p:spPr>
          <a:xfrm>
            <a:off x="4248150" y="55054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гистрация постановления]]></a:t>
            </a:r>
          </a:p>
        </p:txBody>
      </p:sp>
      <p:sp>
        <p:nvSpPr>
          <p:cNvPr id="92" name=""/>
          <p:cNvSpPr txBox="1"/>
          <p:nvPr/>
        </p:nvSpPr>
        <p:spPr>
          <a:xfrm>
            <a:off x="4248150" y="70199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3" name=""/>
          <p:cNvSpPr txBox="1"/>
          <p:nvPr/>
        </p:nvSpPr>
        <p:spPr>
          <a:xfrm>
            <a:off x="4248150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94" name="" descr="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814888" y="70199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5" name=""/>
          <p:cNvSpPr txBox="1"/>
          <p:nvPr/>
        </p:nvSpPr>
        <p:spPr>
          <a:xfrm>
            <a:off x="4791075" y="70580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96" name="" descr="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81650" y="5705475"/>
            <a:ext cx="342900" cy="428625"/>
          </a:xfrm>
          <a:prstGeom prst="rect">
            <a:avLst/>
          </a:prstGeom>
          <a:noFill/>
        </p:spPr>
      </p:pic>
      <p:sp>
        <p:nvSpPr>
          <p:cNvPr id="97" name=""/>
          <p:cNvSpPr txBox="1"/>
          <p:nvPr/>
        </p:nvSpPr>
        <p:spPr>
          <a:xfrm>
            <a:off x="5543550" y="51625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ут мин]]></a:t>
            </a:r>
          </a:p>
        </p:txBody>
      </p:sp>
      <p:sp>
        <p:nvSpPr>
          <p:cNvPr id="98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99" name=""/>
          <p:cNvSpPr txBox="1"/>
          <p:nvPr/>
        </p:nvSpPr>
        <p:spPr>
          <a:xfrm>
            <a:off x="6010275" y="44958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100" name=""/>
          <p:cNvSpPr txBox="1"/>
          <p:nvPr/>
        </p:nvSpPr>
        <p:spPr>
          <a:xfrm>
            <a:off x="6010275" y="48577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101" name=""/>
          <p:cNvSpPr txBox="1"/>
          <p:nvPr/>
        </p:nvSpPr>
        <p:spPr>
          <a:xfrm>
            <a:off x="6010275" y="55054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дача постановления заявителю о присвоении, изменении или аннулировании адреса]]></a:t>
            </a:r>
          </a:p>
        </p:txBody>
      </p:sp>
      <p:sp>
        <p:nvSpPr>
          <p:cNvPr id="102" name=""/>
          <p:cNvSpPr txBox="1"/>
          <p:nvPr/>
        </p:nvSpPr>
        <p:spPr>
          <a:xfrm>
            <a:off x="6010275" y="44958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СБОР ФАКТИЧЕСКИХ ДАННЫХ ПРОЦЕССА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АНАЛИЗ И РЕШЕНИЕ ПРОБЛЕМ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361950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542925"/>
                <a:gridCol w="3133725"/>
                <a:gridCol w="3133725"/>
                <a:gridCol w="3133725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n/n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облем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ичин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Решение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рием и регистрация документов на бумажном носителе без СЭД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тсутствие технической возможности, а также возраст заявителя при подаче заявления на получение муниципальной услуги.
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дача заявления через МФЦ и регистрация заявления работниками МФЦ в программе РСМЭВ.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ремя потраченное для посещения Администрации муниципального округ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Очередь в приемной, загруженность специалиста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одача заявления заявителем через портал государственных услуг или МФЦ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ЦЕЛЕВ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465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Предлагаемые 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 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ача заявления заявителем через МФЦ или портал госуслуги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мин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ут мин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комитета ЖКХ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Изучение документов, подготовка проекта постановления и его согласование]]></a:t>
            </a:r>
          </a:p>
        </p:txBody>
      </p:sp>
      <p:sp>
        <p:nvSpPr>
          <p:cNvPr id="34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5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6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38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960 минут мин]]></a:t>
            </a:r>
          </a:p>
        </p:txBody>
      </p:sp>
      <p:sp>
        <p:nvSpPr>
          <p:cNvPr id="40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1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2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 мин]]></a:t>
            </a:r>
          </a:p>
        </p:txBody>
      </p:sp>
      <p:sp>
        <p:nvSpPr>
          <p:cNvPr id="43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Управления Делами Администрации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гистрация постановления 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6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7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49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ут мин]]></a:t>
            </a:r>
          </a:p>
        </p:txBody>
      </p:sp>
      <p:sp>
        <p:nvSpPr>
          <p:cNvPr id="51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2" name="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53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4" name="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дача постановления заявителю о присвоении, изменении или аннулировании адреса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1438275"/>
          <a:chOff x="361950" y="180975"/>
          <a:chExt cx="10439400" cy="143827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ЛАН МЕРОПРИЯТИЙ]]></a:t>
            </a:r>
          </a:p>
        </p:txBody>
      </p:sp>
      <p:graphicFrame>
        <p:nvGraphicFramePr>
          <p:cNvPr id="5" name="" descr=""/>
          <p:cNvGraphicFramePr>
            <a:graphicFrameLocks noGrp="1"/>
          </p:cNvGraphicFramePr>
          <p:nvPr/>
        </p:nvGraphicFramePr>
        <p:xfrm>
          <a:off x="504825" y="1438275"/>
          <a:ext cx="0" cy="0"/>
        </p:xfrm>
        <a:graphic>
          <a:graphicData uri="http://schemas.openxmlformats.org/drawingml/2006/table">
            <a:tbl>
              <a:tblPr firstRow="1" bandRow="1"/>
              <a:tblGrid>
                <a:gridCol w="361950"/>
                <a:gridCol w="3238500"/>
                <a:gridCol w="1076325"/>
                <a:gridCol w="1076325"/>
                <a:gridCol w="3238500"/>
                <a:gridCol w="723900"/>
              </a:tblGrid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п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дача, Ответственный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План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Факт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Замечани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b="1" sz="10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Статус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EEEEE">
                        <a:alpha val="100000"/>
                      </a:srgbClr>
                    </a:solidFill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1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Внесение изменений в административный регламент
(Ответственный: Светлана Ивановна Дмитриев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04.06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0"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Утверждение административного регламента
(Ответственный: Светлана Ивановна Дмитриева)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20.08.2024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900" spc="0" u="none">
                          <a:solidFill>
                            <a:srgbClr val="000000">
                              <a:alpha val="100000"/>
                            </a:srgbClr>
                          </a:solidFill>
                          <a:latin typeface="Scada"/>
                        </a:rPr>
                        <a:t><![CDATA[ 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 wrap="square" rtlCol="0">
                      <a:spAutoFit/>
                    </a:bodyPr>
                    <a:lstStyle/>
                    <a:p>
                      <a:pPr algn="l" fontAlgn="t" marL="38100" marR="38100" indent="0" lvl="0">
                        <a:lnSpc>
                          <a:spcPct val="100000"/>
                        </a:lnSpc>
                      </a:pPr>
                      <a:r>
                        <a:rPr lang="ru-RU" sz="3200" spc="0" u="none">
                          <a:solidFill>
                            <a:srgbClr val="00CC00">
                              <a:alpha val="100000"/>
                            </a:srgbClr>
                          </a:solidFill>
                          <a:latin typeface="Scada"/>
                        </a:rPr>
                        <a:t><![CDATA[●]]></a:t>
                      </a:r>
                    </a:p>
                  </a:txBody>
                  <a:tcPr anchor="t" marL="38100" marR="38100" marT="38100" marB="38100">
                    <a:lnL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>
                          <a:alpha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439400" cy="7200900"/>
          <a:chOff x="361950" y="180975"/>
          <a:chExt cx="10439400" cy="7200900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МОНИТОРИНГ ДОСТИГНУТЫХ РЕЗУЛЬТАТОВ]]></a:t>
            </a:r>
          </a:p>
        </p:txBody>
      </p:sp>
      <p:graphicFrame>
        <p:nvGraphicFramePr>
          <p:cNvPr id="5" name="" descr=""/>
          <p:cNvGraphicFramePr/>
          <p:nvPr/>
        </p:nvGraphicFramePr>
        <p:xfrm>
          <a:off x="361950" y="1438275"/>
          <a:ext cx="10077450" cy="5762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361950" y="180975"/>
          <a:ext cx="10620375" cy="7553325"/>
          <a:chOff x="361950" y="180975"/>
          <a:chExt cx="10620375" cy="7553325"/>
        </a:xfrm>
      </p:grpSpPr>
      <p:pic>
        <p:nvPicPr>
          <p:cNvPr id="1" name="Logo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219075"/>
            <a:ext cx="1543050" cy="428625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361950" y="790575"/>
            <a:ext cx="10077450" cy="190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3" name=""/>
          <p:cNvSpPr txBox="1"/>
          <p:nvPr/>
        </p:nvSpPr>
        <p:spPr>
          <a:xfrm>
            <a:off x="7200900" y="752475"/>
            <a:ext cx="3238500" cy="57150"/>
          </a:xfrm>
          <a:prstGeom prst="rect">
            <a:avLst/>
          </a:prstGeom>
          <a:solidFill>
            <a:srgbClr val="336699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4" name=""/>
          <p:cNvSpPr txBox="1"/>
          <p:nvPr/>
        </p:nvSpPr>
        <p:spPr>
          <a:xfrm>
            <a:off x="2524125" y="180975"/>
            <a:ext cx="7915275" cy="504825"/>
          </a:xfrm>
          <a:prstGeom prst="rect">
            <a:avLst/>
          </a:prstGeom>
          <a:noFill/>
        </p:spPr>
        <p:txBody>
          <a:bodyPr anchor="b" rtlCol="0" bIns="45720" lIns="91440" rIns="91440" tIns="45720">
            <a:normAutofit/>
          </a:bodyPr>
          <a:lstStyle/>
          <a:p>
            <a:pPr algn="r" fontAlgn="b" marL="0" marR="0" indent="0" lvl="0">
              <a:lnSpc>
                <a:spcPct val="100000"/>
              </a:lnSpc>
            </a:pPr>
            <a:r>
              <a:rPr lang="ru-RU" b="1" sz="2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КАРТА ДОСТИГНУТОГО СОСТОЯНИЯ ПРОЦЕССА]]></a:t>
            </a:r>
          </a:p>
        </p:txBody>
      </p:sp>
      <p:sp>
        <p:nvSpPr>
          <p:cNvPr id="5" name=""/>
          <p:cNvSpPr txBox="1"/>
          <p:nvPr/>
        </p:nvSpPr>
        <p:spPr>
          <a:xfrm>
            <a:off x="7915275" y="1076325"/>
            <a:ext cx="19050" cy="6477000"/>
          </a:xfrm>
          <a:prstGeom prst="rect">
            <a:avLst/>
          </a:prstGeom>
          <a:solidFill>
            <a:srgbClr val="2F658E">
              <a:alpha val="100000"/>
            </a:srgbClr>
          </a:solidFill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000"/>
              </a:lnSpc>
            </a:pPr>
          </a:p>
        </p:txBody>
      </p:sp>
      <p:sp>
        <p:nvSpPr>
          <p:cNvPr id="6" name=""/>
          <p:cNvSpPr txBox="1"/>
          <p:nvPr/>
        </p:nvSpPr>
        <p:spPr>
          <a:xfrm>
            <a:off x="7991475" y="1076325"/>
            <a:ext cx="2447925" cy="43243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Время протекания процесса:
]]></a:t>
            </a: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465 мин
]]></a:t>
            </a: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Решения:
]]></a:t>
            </a:r>
            <a:r>
              <a:rPr lang="ru-RU" sz="10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. Сокращение времени оказания услуги
]]></a:t>
            </a:r>
          </a:p>
        </p:txBody>
      </p:sp>
      <p:sp>
        <p:nvSpPr>
          <p:cNvPr id="7" name=""/>
          <p:cNvSpPr txBox="1"/>
          <p:nvPr/>
        </p:nvSpPr>
        <p:spPr>
          <a:xfrm>
            <a:off x="7991475" y="5581650"/>
            <a:ext cx="2447925" cy="1619250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b="1" sz="1100" spc="0" u="none">
                <a:solidFill>
                  <a:srgbClr val="2F658E">
                    <a:alpha val="100000"/>
                  </a:srgbClr>
                </a:solidFill>
                <a:latin typeface="Scada"/>
              </a:rPr>
              <a:t><![CDATA[Легенда:
]]></a:t>
            </a:r>
          </a:p>
        </p:txBody>
      </p:sp>
      <p:pic>
        <p:nvPicPr>
          <p:cNvPr id="8" name="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6250" y="5867400"/>
            <a:ext cx="809625" cy="428625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9" name=""/>
          <p:cNvSpPr txBox="1"/>
          <p:nvPr/>
        </p:nvSpPr>
        <p:spPr>
          <a:xfrm>
            <a:off x="8096250" y="5867400"/>
            <a:ext cx="790575" cy="4286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0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0" name=""/>
          <p:cNvSpPr txBox="1"/>
          <p:nvPr/>
        </p:nvSpPr>
        <p:spPr>
          <a:xfrm>
            <a:off x="8096250" y="6334125"/>
            <a:ext cx="790575" cy="428625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роблема]]></a:t>
            </a:r>
          </a:p>
        </p:txBody>
      </p:sp>
      <p:pic>
        <p:nvPicPr>
          <p:cNvPr id="11" name="" descr="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125" y="5867400"/>
            <a:ext cx="5334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2" name=""/>
          <p:cNvSpPr txBox="1"/>
          <p:nvPr/>
        </p:nvSpPr>
        <p:spPr>
          <a:xfrm>
            <a:off x="9001125" y="5867400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FFFFFF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13" name=""/>
          <p:cNvSpPr txBox="1"/>
          <p:nvPr/>
        </p:nvSpPr>
        <p:spPr>
          <a:xfrm>
            <a:off x="9001125" y="626745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шение]]></a:t>
            </a:r>
          </a:p>
        </p:txBody>
      </p:sp>
      <p:pic>
        <p:nvPicPr>
          <p:cNvPr id="14" name="" descr="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1700" y="5867400"/>
            <a:ext cx="723900" cy="4000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5" name=""/>
          <p:cNvSpPr txBox="1"/>
          <p:nvPr/>
        </p:nvSpPr>
        <p:spPr>
          <a:xfrm>
            <a:off x="9648825" y="6296025"/>
            <a:ext cx="971550" cy="1076325"/>
          </a:xfrm>
          <a:prstGeom prst="rect">
            <a:avLst/>
          </a:prstGeom>
          <a:noFill/>
        </p:spPr>
        <p:txBody>
          <a:bodyPr anchor="t" rtlCol="0" bIns="45720" lIns="91440" rIns="91440" tIns="45720">
            <a:norm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озврат к предыдущему этапу]]></a:t>
            </a:r>
          </a:p>
        </p:txBody>
      </p:sp>
      <p:pic>
        <p:nvPicPr>
          <p:cNvPr id="16" name="" descr="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01125" y="6734175"/>
            <a:ext cx="59055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17" name=""/>
          <p:cNvSpPr txBox="1"/>
          <p:nvPr/>
        </p:nvSpPr>
        <p:spPr>
          <a:xfrm>
            <a:off x="9001125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3 ч]]></a:t>
            </a:r>
          </a:p>
        </p:txBody>
      </p:sp>
      <p:sp>
        <p:nvSpPr>
          <p:cNvPr id="18" name=""/>
          <p:cNvSpPr txBox="1"/>
          <p:nvPr/>
        </p:nvSpPr>
        <p:spPr>
          <a:xfrm>
            <a:off x="9001125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pic>
        <p:nvPicPr>
          <p:cNvPr id="19" name="" descr="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96250" y="6734175"/>
            <a:ext cx="571500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0" name=""/>
          <p:cNvSpPr txBox="1"/>
          <p:nvPr/>
        </p:nvSpPr>
        <p:spPr>
          <a:xfrm>
            <a:off x="8096250" y="6734175"/>
            <a:ext cx="542925" cy="3619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12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sp>
        <p:nvSpPr>
          <p:cNvPr id="21" name=""/>
          <p:cNvSpPr txBox="1"/>
          <p:nvPr/>
        </p:nvSpPr>
        <p:spPr>
          <a:xfrm>
            <a:off x="8096250" y="7124700"/>
            <a:ext cx="542925" cy="361950"/>
          </a:xfrm>
          <a:prstGeom prst="rect">
            <a:avLst/>
          </a:prstGeom>
          <a:noFill/>
        </p:spPr>
        <p:txBody>
          <a:bodyPr anchor="t" wrap="none" rtlCol="0" bIns="45720" lIns="91440" rIns="91440" tIns="45720">
            <a:noAutofit/>
          </a:bodyPr>
          <a:lstStyle/>
          <a:p>
            <a:pPr algn="ctr" fontAlgn="t" marL="0" marR="0" indent="0" lvl="0">
              <a:lnSpc>
                <a:spcPct val="100000"/>
              </a:lnSpc>
            </a:pPr>
            <a:r>
              <a:rPr lang="ru-RU" sz="8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Длительность
по регламенту]]></a:t>
            </a:r>
          </a:p>
        </p:txBody>
      </p:sp>
      <p:sp>
        <p:nvSpPr>
          <p:cNvPr id="22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3" name=""/>
          <p:cNvSpPr txBox="1"/>
          <p:nvPr/>
        </p:nvSpPr>
        <p:spPr>
          <a:xfrm>
            <a:off x="723900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ход]]></a:t>
            </a:r>
          </a:p>
        </p:txBody>
      </p:sp>
      <p:sp>
        <p:nvSpPr>
          <p:cNvPr id="24" name=""/>
          <p:cNvSpPr txBox="1"/>
          <p:nvPr/>
        </p:nvSpPr>
        <p:spPr>
          <a:xfrm>
            <a:off x="72390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25" name=""/>
          <p:cNvSpPr txBox="1"/>
          <p:nvPr/>
        </p:nvSpPr>
        <p:spPr>
          <a:xfrm>
            <a:off x="723900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Подача заявления заявителем через МФЦ или портал госуслуги]]></a:t>
            </a:r>
          </a:p>
        </p:txBody>
      </p:sp>
      <p:sp>
        <p:nvSpPr>
          <p:cNvPr id="26" name=""/>
          <p:cNvSpPr txBox="1"/>
          <p:nvPr/>
        </p:nvSpPr>
        <p:spPr>
          <a:xfrm>
            <a:off x="72390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27" name="" descr="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7875" y="2466975"/>
            <a:ext cx="342900" cy="428625"/>
          </a:xfrm>
          <a:prstGeom prst="rect">
            <a:avLst/>
          </a:prstGeom>
          <a:noFill/>
        </p:spPr>
      </p:pic>
      <p:sp>
        <p:nvSpPr>
          <p:cNvPr id="28" name=""/>
          <p:cNvSpPr txBox="1"/>
          <p:nvPr/>
        </p:nvSpPr>
        <p:spPr>
          <a:xfrm>
            <a:off x="201930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мин]]></a:t>
            </a:r>
          </a:p>
        </p:txBody>
      </p:sp>
      <p:sp>
        <p:nvSpPr>
          <p:cNvPr id="29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0" name=""/>
          <p:cNvSpPr txBox="1"/>
          <p:nvPr/>
        </p:nvSpPr>
        <p:spPr>
          <a:xfrm>
            <a:off x="2486025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]]></a:t>
            </a:r>
          </a:p>
        </p:txBody>
      </p:sp>
      <p:sp>
        <p:nvSpPr>
          <p:cNvPr id="31" name=""/>
          <p:cNvSpPr txBox="1"/>
          <p:nvPr/>
        </p:nvSpPr>
        <p:spPr>
          <a:xfrm>
            <a:off x="2847975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5 минут мин]]></a:t>
            </a:r>
          </a:p>
        </p:txBody>
      </p:sp>
      <p:sp>
        <p:nvSpPr>
          <p:cNvPr id="32" name=""/>
          <p:cNvSpPr txBox="1"/>
          <p:nvPr/>
        </p:nvSpPr>
        <p:spPr>
          <a:xfrm>
            <a:off x="248602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комитета ЖКХ]]></a:t>
            </a:r>
          </a:p>
        </p:txBody>
      </p:sp>
      <p:sp>
        <p:nvSpPr>
          <p:cNvPr id="33" name=""/>
          <p:cNvSpPr txBox="1"/>
          <p:nvPr/>
        </p:nvSpPr>
        <p:spPr>
          <a:xfrm>
            <a:off x="2486025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Изучение документов, подготовка проекта постановления и его согласование]]></a:t>
            </a:r>
          </a:p>
        </p:txBody>
      </p:sp>
      <p:sp>
        <p:nvSpPr>
          <p:cNvPr id="34" name=""/>
          <p:cNvSpPr txBox="1"/>
          <p:nvPr/>
        </p:nvSpPr>
        <p:spPr>
          <a:xfrm>
            <a:off x="2486025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35" name=""/>
          <p:cNvSpPr txBox="1"/>
          <p:nvPr/>
        </p:nvSpPr>
        <p:spPr>
          <a:xfrm>
            <a:off x="248602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36" name="" descr="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323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37" name=""/>
          <p:cNvSpPr txBox="1"/>
          <p:nvPr/>
        </p:nvSpPr>
        <p:spPr>
          <a:xfrm>
            <a:off x="301942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38" name="" descr="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9525" y="2466975"/>
            <a:ext cx="342900" cy="428625"/>
          </a:xfrm>
          <a:prstGeom prst="rect">
            <a:avLst/>
          </a:prstGeom>
          <a:noFill/>
        </p:spPr>
      </p:pic>
      <p:sp>
        <p:nvSpPr>
          <p:cNvPr id="39" name=""/>
          <p:cNvSpPr txBox="1"/>
          <p:nvPr/>
        </p:nvSpPr>
        <p:spPr>
          <a:xfrm>
            <a:off x="3781425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960 минут мин]]></a:t>
            </a:r>
          </a:p>
        </p:txBody>
      </p:sp>
      <p:sp>
        <p:nvSpPr>
          <p:cNvPr id="40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1" name=""/>
          <p:cNvSpPr txBox="1"/>
          <p:nvPr/>
        </p:nvSpPr>
        <p:spPr>
          <a:xfrm>
            <a:off x="4248150" y="1257300"/>
            <a:ext cx="361950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2]]></a:t>
            </a:r>
          </a:p>
        </p:txBody>
      </p:sp>
      <p:sp>
        <p:nvSpPr>
          <p:cNvPr id="42" name=""/>
          <p:cNvSpPr txBox="1"/>
          <p:nvPr/>
        </p:nvSpPr>
        <p:spPr>
          <a:xfrm>
            <a:off x="4610100" y="1257300"/>
            <a:ext cx="866775" cy="3619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10 минут  мин]]></a:t>
            </a:r>
          </a:p>
        </p:txBody>
      </p:sp>
      <p:sp>
        <p:nvSpPr>
          <p:cNvPr id="43" name=""/>
          <p:cNvSpPr txBox="1"/>
          <p:nvPr/>
        </p:nvSpPr>
        <p:spPr>
          <a:xfrm>
            <a:off x="4248150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Главный специалист Управления Делами Администрации]]></a:t>
            </a:r>
          </a:p>
        </p:txBody>
      </p:sp>
      <p:sp>
        <p:nvSpPr>
          <p:cNvPr id="44" name=""/>
          <p:cNvSpPr txBox="1"/>
          <p:nvPr/>
        </p:nvSpPr>
        <p:spPr>
          <a:xfrm>
            <a:off x="4248150" y="2266950"/>
            <a:ext cx="1228725" cy="15144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Регистрация постановления ]]></a:t>
            </a:r>
          </a:p>
        </p:txBody>
      </p:sp>
      <p:sp>
        <p:nvSpPr>
          <p:cNvPr id="45" name=""/>
          <p:cNvSpPr txBox="1"/>
          <p:nvPr/>
        </p:nvSpPr>
        <p:spPr>
          <a:xfrm>
            <a:off x="4248150" y="3781425"/>
            <a:ext cx="1228725" cy="180975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46" name=""/>
          <p:cNvSpPr txBox="1"/>
          <p:nvPr/>
        </p:nvSpPr>
        <p:spPr>
          <a:xfrm>
            <a:off x="4248150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pic>
        <p:nvPicPr>
          <p:cNvPr id="47" name="" descr="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814888" y="3781425"/>
            <a:ext cx="561975" cy="361950"/>
          </a:xfrm>
          <a:prstGeom prst="rect">
            <a:avLst/>
          </a:prstGeom>
          <a:noFill/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48" name=""/>
          <p:cNvSpPr txBox="1"/>
          <p:nvPr/>
        </p:nvSpPr>
        <p:spPr>
          <a:xfrm>
            <a:off x="4791075" y="3819525"/>
            <a:ext cx="609600" cy="285750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b="1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НЕТ]]></a:t>
            </a:r>
          </a:p>
        </p:txBody>
      </p:sp>
      <p:pic>
        <p:nvPicPr>
          <p:cNvPr id="49" name="" descr="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81650" y="2466975"/>
            <a:ext cx="342900" cy="428625"/>
          </a:xfrm>
          <a:prstGeom prst="rect">
            <a:avLst/>
          </a:prstGeom>
          <a:noFill/>
        </p:spPr>
      </p:pic>
      <p:sp>
        <p:nvSpPr>
          <p:cNvPr id="50" name=""/>
          <p:cNvSpPr txBox="1"/>
          <p:nvPr/>
        </p:nvSpPr>
        <p:spPr>
          <a:xfrm>
            <a:off x="5543550" y="1924050"/>
            <a:ext cx="428625" cy="504825"/>
          </a:xfrm>
          <a:prstGeom prst="rect">
            <a:avLst/>
          </a:prstGeom>
          <a:noFill/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480 минут мин]]></a:t>
            </a:r>
          </a:p>
        </p:txBody>
      </p:sp>
      <p:sp>
        <p:nvSpPr>
          <p:cNvPr id="51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solidFill>
            <a:srgbClr val="FFFFFF">
              <a:alpha val="100000"/>
            </a:srgbClr>
          </a:solidFill>
          <a:ln w="2540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7150" dist="190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2" name=""/>
          <p:cNvSpPr txBox="1"/>
          <p:nvPr/>
        </p:nvSpPr>
        <p:spPr>
          <a:xfrm>
            <a:off x="6010275" y="1257300"/>
            <a:ext cx="1228725" cy="361950"/>
          </a:xfrm>
          <a:prstGeom prst="rect">
            <a:avLst/>
          </a:prstGeom>
          <a:solidFill>
            <a:srgbClr val="FFDDDD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rtlCol="0" bIns="45720" lIns="91440" rIns="91440" tIns="45720">
            <a:norm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ход]]></a:t>
            </a:r>
          </a:p>
        </p:txBody>
      </p:sp>
      <p:sp>
        <p:nvSpPr>
          <p:cNvPr id="53" name=""/>
          <p:cNvSpPr txBox="1"/>
          <p:nvPr/>
        </p:nvSpPr>
        <p:spPr>
          <a:xfrm>
            <a:off x="6010275" y="1619250"/>
            <a:ext cx="1228725" cy="647700"/>
          </a:xfrm>
          <a:prstGeom prst="rect">
            <a:avLst/>
          </a:prstGeom>
          <a:solidFill>
            <a:srgbClr val="DCE6F2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  <p:sp>
        <p:nvSpPr>
          <p:cNvPr id="54" name=""/>
          <p:cNvSpPr txBox="1"/>
          <p:nvPr/>
        </p:nvSpPr>
        <p:spPr>
          <a:xfrm>
            <a:off x="6010275" y="2266950"/>
            <a:ext cx="1228725" cy="1695450"/>
          </a:xfrm>
          <a:prstGeom prst="rect">
            <a:avLst/>
          </a:prstGeom>
          <a:solidFill>
            <a:srgbClr val="FFFFFF">
              <a:alpha val="100000"/>
            </a:srgbClr>
          </a:solidFill>
          <a:ln w="6350" cap="flat" cmpd="sng" algn="ctr">
            <a:solidFill>
              <a:srgbClr val="00000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normAutofit/>
          </a:bodyPr>
          <a:lstStyle/>
          <a:p>
            <a:pPr algn="l" fontAlgn="t" marL="0" marR="0" indent="0" lvl="0">
              <a:lnSpc>
                <a:spcPct val="100000"/>
              </a:lnSpc>
            </a:pPr>
            <a:r>
              <a:rPr lang="ru-RU" sz="900" spc="0" u="none">
                <a:solidFill>
                  <a:srgbClr val="000000">
                    <a:alpha val="100000"/>
                  </a:srgbClr>
                </a:solidFill>
                <a:latin typeface="Scada"/>
              </a:rPr>
              <a:t><![CDATA[выдача постановления заявителю о присвоении, изменении или аннулировании адреса]]></a:t>
            </a:r>
          </a:p>
        </p:txBody>
      </p:sp>
      <p:sp>
        <p:nvSpPr>
          <p:cNvPr id="55" name=""/>
          <p:cNvSpPr txBox="1"/>
          <p:nvPr/>
        </p:nvSpPr>
        <p:spPr>
          <a:xfrm>
            <a:off x="6010275" y="1257300"/>
            <a:ext cx="1228725" cy="2695575"/>
          </a:xfrm>
          <a:prstGeom prst="rect">
            <a:avLst/>
          </a:prstGeom>
          <a:noFill/>
          <a:ln w="25400" cap="flat" cmpd="sng" algn="ctr">
            <a:solidFill>
              <a:srgbClr val="0080C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 rtlCol="0" bIns="45720" lIns="91440" rIns="91440" tIns="45720">
            <a:spAutoFit/>
          </a:bodyPr>
          <a:lstStyle/>
          <a:p>
            <a:pPr algn="l" fontAlgn="t" marL="0" marR="0" indent="0" lvl="0">
              <a:lnSpc>
                <a:spcPct val="10000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0">
  <a:themeElements>
    <a:clrScheme name="Theme2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17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2025-07-07T09:23:27Z</dcterms:created>
  <dcterms:modified xsi:type="dcterms:W3CDTF">2025-07-07T09:23:27Z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