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Override PartName="/ppt/charts/chart28.xml" ContentType="application/vnd.openxmlformats-officedocument.drawingml.chart+xml"/>
  <Override PartName="/ppt/charts/chart53.xml" ContentType="application/vnd.openxmlformats-officedocument.drawingml.chart+xml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0692000" cy="7560000" type="A4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presProps" Target="presProps.xml"/>
  <Relationship Id="rId26" Type="http://schemas.openxmlformats.org/officeDocument/2006/relationships/viewProps" Target="viewProps.xml"/>
  <Relationship Id="rId27" Type="http://schemas.openxmlformats.org/officeDocument/2006/relationships/tableStyles" Target="tableStyles.xml"/>
</Relationships>
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 algn="l" fontAlgn="base" marL="0" marR="0" indent="0" lvl="0">
              <a:defRPr/>
            </a:pPr>
            <a:r>
              <a:rPr lang="en-US" dirty="0" b="false" i="false" strike="noStrike" sz="180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view3D>
      <c:rotX val="0"/>
      <c:hPercent val="100"/>
      <c:rotY val="0"/>
      <c:depthPercent val="100"/>
      <c:rAngAx val="1"/>
      <c:perspective val="30"/>
    </c:view3D>
    <c:plotArea>
      <c:layout>
        <c:manualLayout>
          <c:xMode val="edge"/>
          <c:yMode val="edge"/>
        </c:manualLayout>
      </c:layout>
      <c:barChart>
        <c:barDir val="col"/>
        <c:grouping val="stacked"/>
        <c:ser>
          <c:idx val="0"/>
          <c:order val="0"/>
          <c:tx>
            <c:v>Делает запрос в получении книг по программе школьного чтения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FF9966">
                <a:alpha val="100000"/>
              </a:srgbClr>
            </a:solidFill>
          </c:spPr>
          <c:cat>
            <c:strLit>
              <c:ptCount val="2"/>
              <c:pt idx="0">
                <c:v>Текущее</c:v>
              </c:pt>
              <c:pt idx="1">
                <c:v>Целевое</c:v>
              </c:pt>
            </c:strLit>
          </c:cat>
          <c:val>
            <c:numLit>
              <c:ptCount val="2"/>
              <c:pt idx="0">
                <c:v>1</c:v>
              </c:pt>
              <c:pt idx="1">
                <c:v>1</c:v>
              </c:pt>
            </c:numLit>
          </c:val>
        </c:ser>
        <c:ser>
          <c:idx val="1"/>
          <c:order val="1"/>
          <c:tx>
            <c:v>Ищет формуляр, проверяет наличие выданных книг и не возвращённых в библиотеку в положенный срок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99CCFF">
                <a:alpha val="100000"/>
              </a:srgbClr>
            </a:solidFill>
          </c:spPr>
          <c:cat>
            <c:strLit>
              <c:ptCount val="2"/>
              <c:pt idx="0">
                <c:v>Текущее</c:v>
              </c:pt>
              <c:pt idx="1">
                <c:v>Целевое</c:v>
              </c:pt>
            </c:strLit>
          </c:cat>
          <c:val>
            <c:numLit>
              <c:ptCount val="2"/>
              <c:pt idx="0">
                <c:v>1</c:v>
              </c:pt>
              <c:pt idx="1">
                <c:v>1</c:v>
              </c:pt>
            </c:numLit>
          </c:val>
        </c:ser>
        <c:ser>
          <c:idx val="2"/>
          <c:order val="2"/>
          <c:tx>
            <c:v>Знакомиться со списком книг по программе школьного чтения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669966">
                <a:alpha val="100000"/>
              </a:srgbClr>
            </a:solidFill>
          </c:spPr>
          <c:cat>
            <c:strLit>
              <c:ptCount val="2"/>
              <c:pt idx="0">
                <c:v>Текущее</c:v>
              </c:pt>
              <c:pt idx="1">
                <c:v>Целевое</c:v>
              </c:pt>
            </c:strLit>
          </c:cat>
          <c:val>
            <c:numLit>
              <c:ptCount val="2"/>
              <c:pt idx="0">
                <c:v>2</c:v>
              </c:pt>
              <c:pt idx="1">
                <c:v>4</c:v>
              </c:pt>
            </c:numLit>
          </c:val>
        </c:ser>
        <c:ser>
          <c:idx val="3"/>
          <c:order val="3"/>
          <c:tx>
            <c:v>Ищет запрашиваемую литературу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CCCC99">
                <a:alpha val="100000"/>
              </a:srgbClr>
            </a:solidFill>
          </c:spPr>
          <c:cat>
            <c:strLit>
              <c:ptCount val="1"/>
              <c:pt idx="0">
                <c:v>Текущее</c:v>
              </c:pt>
            </c:strLit>
          </c:cat>
          <c:val>
            <c:numLit>
              <c:ptCount val="1"/>
              <c:pt idx="0">
                <c:v>7</c:v>
              </c:pt>
            </c:numLit>
          </c:val>
        </c:ser>
        <c:ser>
          <c:idx val="4"/>
          <c:order val="4"/>
          <c:tx>
            <c:v>Делает записи о выдаваемых книгах в формуляре пользователя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9966CC">
                <a:alpha val="100000"/>
              </a:srgbClr>
            </a:solidFill>
          </c:spPr>
          <c:cat>
            <c:strLit>
              <c:ptCount val="2"/>
              <c:pt idx="0">
                <c:v>Текущее</c:v>
              </c:pt>
              <c:pt idx="1">
                <c:v>Целевое</c:v>
              </c:pt>
            </c:strLit>
          </c:cat>
          <c:val>
            <c:numLit>
              <c:ptCount val="2"/>
              <c:pt idx="0">
                <c:v>2</c:v>
              </c:pt>
              <c:pt idx="1">
                <c:v>2</c:v>
              </c:pt>
            </c:numLit>
          </c:val>
        </c:ser>
        <c:ser>
          <c:idx val="5"/>
          <c:order val="5"/>
          <c:tx>
            <c:v>Длительность переходов между этапами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FFCC99">
                <a:alpha val="100000"/>
              </a:srgbClr>
            </a:solidFill>
          </c:spPr>
          <c:cat>
            <c:strLit>
              <c:ptCount val="2"/>
              <c:pt idx="0">
                <c:v>Текущее</c:v>
              </c:pt>
              <c:pt idx="1">
                <c:v>Целевое</c:v>
              </c:pt>
            </c:strLit>
          </c:cat>
          <c:val>
            <c:numLit>
              <c:ptCount val="2"/>
              <c:pt idx="0">
                <c:v>7</c:v>
              </c:pt>
              <c:pt idx="1">
                <c:v>2</c:v>
              </c:pt>
            </c:numLit>
          </c:val>
        </c:ser>
        <c:gapWidth val="150"/>
        <c:overlap val="100"/>
        <c:axId val="52743552"/>
        <c:axId val="52749440"/>
        <c:extLst/>
      </c:barChart>
      <c:lineChart>
        <c:grouping val="stacked"/>
        <c:ser>
          <c:idx val="6"/>
          <c:order val="6"/>
          <c:tx>
            <c:v> </c:v>
          </c:tx>
          <c:spPr>
            <a:noFill/>
            <a:ln w="0">
              <a:noFill/>
            </a:ln>
          </c:spPr>
          <c:marker>
            <c:symbol val="none"/>
          </c:marker>
          <c:dLbls>
            <c:dLblPos val="t"/>
            <c:txPr>
              <a:bodyPr/>
              <a:lstStyle/>
              <a:p>
                <a:pPr>
                  <a:defRPr b="false" i="false" strike="noStrike" sz="13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showVal val="1"/>
            <c:showCatName val="0"/>
            <c:showSerName val="0"/>
            <c:showPercent val="0"/>
            <c:showLeaderLines val="1"/>
          </c:dLbls>
          <c:cat>
            <c:strLit>
              <c:ptCount val="2"/>
              <c:pt idx="0">
                <c:v>Текущее</c:v>
              </c:pt>
              <c:pt idx="1">
                <c:v>Целевое</c:v>
              </c:pt>
            </c:strLit>
          </c:cat>
          <c:val>
            <c:numLit>
              <c:ptCount val="2"/>
              <c:pt idx="0">
                <c:v>20</c:v>
              </c:pt>
              <c:pt idx="1">
                <c:v>10</c:v>
              </c:pt>
            </c:numLit>
          </c:val>
        </c:ser>
        <c:marker val="1"/>
        <c:smooth val="0"/>
        <c:axId val="52743552"/>
        <c:axId val="52749440"/>
      </c:lineChart>
      <c:lineChart>
        <c:grouping val="stacked"/>
        <c:ser>
          <c:idx val="7"/>
          <c:order val="7"/>
          <c:tx>
            <c:v>Целевой уровень</c:v>
          </c:tx>
          <c:spPr>
            <a:noFill/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dLblPos val="t"/>
            <c:txPr>
              <a:bodyPr/>
              <a:lstStyle/>
              <a:p>
                <a:pPr>
                  <a:defRPr b="true" i="false" strike="noStrike" sz="12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showVal val="1"/>
            <c:showCatName val="0"/>
            <c:showSerName val="0"/>
            <c:showPercent val="0"/>
            <c:showLeaderLines val="1"/>
          </c:dLbls>
          <c:cat>
            <c:numLit>
              <c:ptCount val="2"/>
              <c:pt idx="0">
                <c:v>0</c:v>
              </c:pt>
              <c:pt idx="1">
                <c:v>1</c:v>
              </c:pt>
            </c:numLit>
          </c:cat>
          <c:val>
            <c:numLit>
              <c:ptCount val="2"/>
              <c:pt idx="0">
                <c:v>10</c:v>
              </c:pt>
              <c:pt idx="1">
                <c:v>10</c:v>
              </c:pt>
            </c:numLit>
          </c:val>
        </c:ser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false" i="false" strike="noStrike" sz="10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  <a:endParaRPr lang="en-US" dirty="0"/>
              </a:p>
            </c:rich>
          </c:tx>
        </c:title>
        <c:numFmt formatCode="" sourceLinked="1"/>
        <c:majorTickMark val="none"/>
        <c:minorTickMark val="none"/>
        <c:tickLblPos val="nextTo"/>
        <c:spPr>
          <a:ln w="0">
            <a:noFill/>
          </a:ln>
        </c:spPr>
        <c:crossAx val="52749440"/>
        <c:crosses val="autoZero"/>
        <c:lblAlgn val="ctr"/>
        <c:lblOffset val="10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b="false" i="false" strike="noStrike" sz="10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мин</a:t>
                </a:r>
                <a:endParaRPr lang="en-US" dirty="0"/>
              </a:p>
            </c:rich>
          </c:tx>
        </c:title>
        <c:numFmt formatCode="" sourceLinked="1"/>
        <c:majorTickMark val="none"/>
        <c:minorTickMark val="none"/>
        <c:tickLblPos val="nextTo"/>
        <c:spPr>
          <a:ln w="0">
            <a:noFill/>
          </a:ln>
        </c:spPr>
        <c:crossAx val="52743552"/>
        <c:crosses val="autoZero"/>
        <c:crossBetween val="between"/>
      </c:valAx>
    </c:plotArea>
    <c:legend>
      <c:legendPos val="r"/>
      <c:layout>
        <c:manualLayout>
          <c:xMode val="edge"/>
          <c:yMode val="edge"/>
        </c:manualLayout>
      </c:layout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algn="l" fontAlgn="base" marL="0" marR="0" indent="0" lvl="0">
            <a:defRPr b="false" i="false" strike="noStrike" sz="1000" u="non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en-US" dirty="0"/>
        </a:p>
      </c:txPr>
    </c:legend>
    <c:plotVisOnly val="1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 algn="l" fontAlgn="base" marL="0" marR="0" indent="0" lvl="0">
              <a:defRPr/>
            </a:pPr>
            <a:r>
              <a:rPr lang="en-US" dirty="0" b="false" i="false" strike="noStrike" sz="1800" u="none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view3D>
      <c:rotX val="0"/>
      <c:hPercent val="100"/>
      <c:rotY val="0"/>
      <c:depthPercent val="100"/>
      <c:rAngAx val="1"/>
      <c:perspective val="30"/>
    </c:view3D>
    <c:plotArea>
      <c:layout>
        <c:manualLayout>
          <c:xMode val="edge"/>
          <c:yMode val="edge"/>
        </c:manualLayout>
      </c:layout>
      <c:barChart>
        <c:barDir val="col"/>
        <c:grouping val="stacked"/>
        <c:ser>
          <c:idx val="0"/>
          <c:order val="0"/>
          <c:tx>
            <c:v>Озвучивает библиотекарю номер заявки, поданной на книги по программе школьного чтения через электронный ресурс (электронная почта учреждения, страница учреждения в социальной сети) 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FF9966">
                <a:alpha val="100000"/>
              </a:srgbClr>
            </a:solidFill>
          </c:spPr>
          <c:cat>
            <c:strLit>
              <c:ptCount val="2"/>
              <c:pt idx="0">
                <c:v>Целевое</c:v>
              </c:pt>
              <c:pt idx="1">
                <c:v>Достигнутое</c:v>
              </c:pt>
            </c:strLit>
          </c:cat>
          <c:val>
            <c:numLit>
              <c:ptCount val="2"/>
              <c:pt idx="0">
                <c:v>1</c:v>
              </c:pt>
              <c:pt idx="1">
                <c:v>1</c:v>
              </c:pt>
            </c:numLit>
          </c:val>
        </c:ser>
        <c:ser>
          <c:idx val="1"/>
          <c:order val="1"/>
          <c:tx>
            <c:v>Ищет формуляр, проверяет наличие выданных книг и не возвращённых в библиотеку в положенный срок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99CCFF">
                <a:alpha val="100000"/>
              </a:srgbClr>
            </a:solidFill>
          </c:spPr>
          <c:cat>
            <c:strLit>
              <c:ptCount val="2"/>
              <c:pt idx="0">
                <c:v>Целевое</c:v>
              </c:pt>
              <c:pt idx="1">
                <c:v>Достигнутое</c:v>
              </c:pt>
            </c:strLit>
          </c:cat>
          <c:val>
            <c:numLit>
              <c:ptCount val="2"/>
              <c:pt idx="0">
                <c:v>1</c:v>
              </c:pt>
              <c:pt idx="1">
                <c:v>1</c:v>
              </c:pt>
            </c:numLit>
          </c:val>
        </c:ser>
        <c:ser>
          <c:idx val="2"/>
          <c:order val="2"/>
          <c:tx>
            <c:v>Определяет номер заказа на литературу и сверяет заранее подобранные книги с заявкой пользователя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669966">
                <a:alpha val="100000"/>
              </a:srgbClr>
            </a:solidFill>
          </c:spPr>
          <c:cat>
            <c:strLit>
              <c:ptCount val="2"/>
              <c:pt idx="0">
                <c:v>Целевое</c:v>
              </c:pt>
              <c:pt idx="1">
                <c:v>Достигнутое</c:v>
              </c:pt>
            </c:strLit>
          </c:cat>
          <c:val>
            <c:numLit>
              <c:ptCount val="2"/>
              <c:pt idx="0">
                <c:v>4</c:v>
              </c:pt>
              <c:pt idx="1">
                <c:v>4</c:v>
              </c:pt>
            </c:numLit>
          </c:val>
        </c:ser>
        <c:ser>
          <c:idx val="3"/>
          <c:order val="3"/>
          <c:tx>
            <c:v>Делает записи о выдаваемых книгах в формуляре пользователя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CCCC99">
                <a:alpha val="100000"/>
              </a:srgbClr>
            </a:solidFill>
          </c:spPr>
          <c:cat>
            <c:strLit>
              <c:ptCount val="2"/>
              <c:pt idx="0">
                <c:v>Целевое</c:v>
              </c:pt>
              <c:pt idx="1">
                <c:v>Достигнутое</c:v>
              </c:pt>
            </c:strLit>
          </c:cat>
          <c:val>
            <c:numLit>
              <c:ptCount val="2"/>
              <c:pt idx="0">
                <c:v>2</c:v>
              </c:pt>
              <c:pt idx="1">
                <c:v>2</c:v>
              </c:pt>
            </c:numLit>
          </c:val>
        </c:ser>
        <c:ser>
          <c:idx val="4"/>
          <c:order val="4"/>
          <c:tx>
            <c:v>Длительность переходов между этапами</c:v>
          </c:tx>
          <c:dLbls>
            <c:txPr>
              <a:bodyPr/>
              <a:lstStyle/>
              <a:p>
                <a:pPr>
                  <a:defRPr b="false" i="false" strike="noStrike" sz="9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dLblPos val="ctr"/>
            <c:showVal val="1"/>
            <c:showCatName val="0"/>
            <c:showSerName val="0"/>
            <c:showPercent val="0"/>
            <c:separator/>
            <c:showLeaderLines val="1"/>
          </c:dLbls>
          <c:spPr>
            <a:solidFill>
              <a:srgbClr val="9966CC">
                <a:alpha val="100000"/>
              </a:srgbClr>
            </a:solidFill>
          </c:spPr>
          <c:cat>
            <c:strLit>
              <c:ptCount val="2"/>
              <c:pt idx="0">
                <c:v>Целевое</c:v>
              </c:pt>
              <c:pt idx="1">
                <c:v>Достигнутое</c:v>
              </c:pt>
            </c:strLit>
          </c:cat>
          <c:val>
            <c:numLit>
              <c:ptCount val="2"/>
              <c:pt idx="0">
                <c:v>2</c:v>
              </c:pt>
              <c:pt idx="1">
                <c:v>2</c:v>
              </c:pt>
            </c:numLit>
          </c:val>
        </c:ser>
        <c:gapWidth val="150"/>
        <c:overlap val="100"/>
        <c:axId val="52743552"/>
        <c:axId val="52749440"/>
        <c:extLst/>
      </c:barChart>
      <c:lineChart>
        <c:grouping val="stacked"/>
        <c:ser>
          <c:idx val="5"/>
          <c:order val="5"/>
          <c:tx>
            <c:v> </c:v>
          </c:tx>
          <c:spPr>
            <a:noFill/>
            <a:ln w="0">
              <a:noFill/>
            </a:ln>
          </c:spPr>
          <c:marker>
            <c:symbol val="none"/>
          </c:marker>
          <c:dLbls>
            <c:dLblPos val="t"/>
            <c:txPr>
              <a:bodyPr/>
              <a:lstStyle/>
              <a:p>
                <a:pPr>
                  <a:defRPr b="false" i="false" strike="noStrike" sz="13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showVal val="1"/>
            <c:showCatName val="0"/>
            <c:showSerName val="0"/>
            <c:showPercent val="0"/>
            <c:showLeaderLines val="1"/>
          </c:dLbls>
          <c:cat>
            <c:strLit>
              <c:ptCount val="2"/>
              <c:pt idx="0">
                <c:v>Целевое</c:v>
              </c:pt>
              <c:pt idx="1">
                <c:v>Достигнутое</c:v>
              </c:pt>
            </c:strLit>
          </c:cat>
          <c:val>
            <c:numLit>
              <c:ptCount val="2"/>
              <c:pt idx="0">
                <c:v>10</c:v>
              </c:pt>
              <c:pt idx="1">
                <c:v>10</c:v>
              </c:pt>
            </c:numLit>
          </c:val>
        </c:ser>
        <c:marker val="1"/>
        <c:smooth val="0"/>
        <c:axId val="52743552"/>
        <c:axId val="52749440"/>
      </c:lineChart>
      <c:lineChart>
        <c:grouping val="stacked"/>
        <c:ser>
          <c:idx val="6"/>
          <c:order val="6"/>
          <c:tx>
            <c:v>Целевой уровень</c:v>
          </c:tx>
          <c:spPr>
            <a:noFill/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dLblPos val="t"/>
            <c:txPr>
              <a:bodyPr/>
              <a:lstStyle/>
              <a:p>
                <a:pPr>
                  <a:defRPr b="true" i="false" strike="noStrike" sz="12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en-US" dirty="0"/>
              </a:p>
            </c:txPr>
            <c:showVal val="1"/>
            <c:showCatName val="0"/>
            <c:showSerName val="0"/>
            <c:showPercent val="0"/>
            <c:showLeaderLines val="1"/>
          </c:dLbls>
          <c:cat>
            <c:numLit>
              <c:ptCount val="2"/>
              <c:pt idx="0">
                <c:v>0</c:v>
              </c:pt>
              <c:pt idx="1">
                <c:v>1</c:v>
              </c:pt>
            </c:numLit>
          </c:cat>
          <c:val>
            <c:numLit>
              <c:ptCount val="2"/>
              <c:pt idx="0">
                <c:v>10</c:v>
              </c:pt>
              <c:pt idx="1">
                <c:v>10</c:v>
              </c:pt>
            </c:numLit>
          </c:val>
        </c:ser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false" i="false" strike="noStrike" sz="10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  <a:endParaRPr lang="en-US" dirty="0"/>
              </a:p>
            </c:rich>
          </c:tx>
        </c:title>
        <c:numFmt formatCode="" sourceLinked="1"/>
        <c:majorTickMark val="none"/>
        <c:minorTickMark val="none"/>
        <c:tickLblPos val="nextTo"/>
        <c:spPr>
          <a:ln w="0">
            <a:noFill/>
          </a:ln>
        </c:spPr>
        <c:crossAx val="52749440"/>
        <c:crosses val="autoZero"/>
        <c:lblAlgn val="ctr"/>
        <c:lblOffset val="10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b="false" i="false" strike="noStrike" sz="1000" u="non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мин</a:t>
                </a:r>
                <a:endParaRPr lang="en-US" dirty="0"/>
              </a:p>
            </c:rich>
          </c:tx>
        </c:title>
        <c:numFmt formatCode="" sourceLinked="1"/>
        <c:majorTickMark val="none"/>
        <c:minorTickMark val="none"/>
        <c:tickLblPos val="nextTo"/>
        <c:spPr>
          <a:ln w="0">
            <a:noFill/>
          </a:ln>
        </c:spPr>
        <c:crossAx val="52743552"/>
        <c:crosses val="autoZero"/>
        <c:crossBetween val="between"/>
      </c:valAx>
    </c:plotArea>
    <c:legend>
      <c:legendPos val="r"/>
      <c:layout>
        <c:manualLayout>
          <c:xMode val="edge"/>
          <c:yMode val="edge"/>
        </c:manualLayout>
      </c:layout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algn="l" fontAlgn="base" marL="0" marR="0" indent="0" lvl="0">
            <a:defRPr b="false" i="false" strike="noStrike" sz="1000" u="non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en-US" dirty="0"/>
        </a:p>
      </c:txPr>
    </c:legend>
    <c:plotVisOnly val="1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4089639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eft-side1.png"/>
  <Relationship Id="rId3" Type="http://schemas.openxmlformats.org/officeDocument/2006/relationships/image" Target="../media/logo12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73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75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76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77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79.png"/>
  <Relationship Id="rId3" Type="http://schemas.openxmlformats.org/officeDocument/2006/relationships/image" Target="../media/00000000734380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81.png"/>
  <Relationship Id="rId3" Type="http://schemas.openxmlformats.org/officeDocument/2006/relationships/image" Target="../media/0000000073508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83.png"/>
  <Relationship Id="rId3" Type="http://schemas.openxmlformats.org/officeDocument/2006/relationships/image" Target="../media/00000000734184.jpg"/>
  <Relationship Id="rId4" Type="http://schemas.openxmlformats.org/officeDocument/2006/relationships/image" Target="../media/0000000073428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86.png"/>
  <Relationship Id="rId3" Type="http://schemas.openxmlformats.org/officeDocument/2006/relationships/image" Target="../media/00000000747487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88.png"/>
  <Relationship Id="rId3" Type="http://schemas.openxmlformats.org/officeDocument/2006/relationships/image" Target="../media/000000007475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90.png"/>
  <Relationship Id="rId3" Type="http://schemas.openxmlformats.org/officeDocument/2006/relationships/image" Target="../media/00000000747691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3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92.png"/>
  <Relationship Id="rId3" Type="http://schemas.openxmlformats.org/officeDocument/2006/relationships/image" Target="../media/00000000735193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94.png"/>
  <Relationship Id="rId3" Type="http://schemas.openxmlformats.org/officeDocument/2006/relationships/image" Target="../media/00000000735695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6.png"/>
  <Relationship Id="rId3" Type="http://schemas.openxmlformats.org/officeDocument/2006/relationships/image" Target="../media/problem7.png"/>
  <Relationship Id="rId4" Type="http://schemas.openxmlformats.org/officeDocument/2006/relationships/image" Target="../media/decision8.png"/>
  <Relationship Id="rId5" Type="http://schemas.openxmlformats.org/officeDocument/2006/relationships/image" Target="../media/back9.png"/>
  <Relationship Id="rId6" Type="http://schemas.openxmlformats.org/officeDocument/2006/relationships/image" Target="../media/reglament_yes10.png"/>
  <Relationship Id="rId7" Type="http://schemas.openxmlformats.org/officeDocument/2006/relationships/image" Target="../media/reglament_no11.png"/>
  <Relationship Id="rId8" Type="http://schemas.openxmlformats.org/officeDocument/2006/relationships/image" Target="../media/arrow_right12.png"/>
  <Relationship Id="rId9" Type="http://schemas.openxmlformats.org/officeDocument/2006/relationships/image" Target="../media/problem13.png"/>
  <Relationship Id="rId10" Type="http://schemas.openxmlformats.org/officeDocument/2006/relationships/image" Target="../media/reglament_no14.png"/>
  <Relationship Id="rId11" Type="http://schemas.openxmlformats.org/officeDocument/2006/relationships/image" Target="../media/arrow_right15.png"/>
  <Relationship Id="rId12" Type="http://schemas.openxmlformats.org/officeDocument/2006/relationships/image" Target="../media/reglament_no16.png"/>
  <Relationship Id="rId13" Type="http://schemas.openxmlformats.org/officeDocument/2006/relationships/image" Target="../media/arrow_right17.png"/>
  <Relationship Id="rId14" Type="http://schemas.openxmlformats.org/officeDocument/2006/relationships/image" Target="../media/reglament_no18.png"/>
  <Relationship Id="rId15" Type="http://schemas.openxmlformats.org/officeDocument/2006/relationships/image" Target="../media/arrow_right19.png"/>
  <Relationship Id="rId16" Type="http://schemas.openxmlformats.org/officeDocument/2006/relationships/image" Target="../media/back20.png"/>
  <Relationship Id="rId17" Type="http://schemas.openxmlformats.org/officeDocument/2006/relationships/image" Target="../media/problem21.png"/>
  <Relationship Id="rId18" Type="http://schemas.openxmlformats.org/officeDocument/2006/relationships/image" Target="../media/reglament_no22.png"/>
  <Relationship Id="rId19" Type="http://schemas.openxmlformats.org/officeDocument/2006/relationships/image" Target="../media/arrow_right23.png"/>
  <Relationship Id="rId20" Type="http://schemas.openxmlformats.org/officeDocument/2006/relationships/image" Target="../media/arrow_right24.png"/>
  <Relationship Id="rId21" Type="http://schemas.openxmlformats.org/officeDocument/2006/relationships/image" Target="../media/reglament_no25.png"/>
  <Relationship Id="rId22" Type="http://schemas.openxmlformats.org/officeDocument/2006/relationships/image" Target="../media/arrow_right26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27.png"/>
  <Relationship Id="rId3" Type="http://schemas.openxmlformats.org/officeDocument/2006/relationships/chart" Target="../charts/chart28.xml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29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31.png"/>
  <Relationship Id="rId3" Type="http://schemas.openxmlformats.org/officeDocument/2006/relationships/image" Target="../media/problem32.png"/>
  <Relationship Id="rId4" Type="http://schemas.openxmlformats.org/officeDocument/2006/relationships/image" Target="../media/decision33.png"/>
  <Relationship Id="rId5" Type="http://schemas.openxmlformats.org/officeDocument/2006/relationships/image" Target="../media/back34.png"/>
  <Relationship Id="rId6" Type="http://schemas.openxmlformats.org/officeDocument/2006/relationships/image" Target="../media/reglament_yes35.png"/>
  <Relationship Id="rId7" Type="http://schemas.openxmlformats.org/officeDocument/2006/relationships/image" Target="../media/reglament_no36.png"/>
  <Relationship Id="rId8" Type="http://schemas.openxmlformats.org/officeDocument/2006/relationships/image" Target="../media/arrow_right37.png"/>
  <Relationship Id="rId9" Type="http://schemas.openxmlformats.org/officeDocument/2006/relationships/image" Target="../media/decision38.png"/>
  <Relationship Id="rId10" Type="http://schemas.openxmlformats.org/officeDocument/2006/relationships/image" Target="../media/reglament_no39.png"/>
  <Relationship Id="rId11" Type="http://schemas.openxmlformats.org/officeDocument/2006/relationships/image" Target="../media/arrow_right40.png"/>
  <Relationship Id="rId12" Type="http://schemas.openxmlformats.org/officeDocument/2006/relationships/image" Target="../media/arrow_right41.png"/>
  <Relationship Id="rId13" Type="http://schemas.openxmlformats.org/officeDocument/2006/relationships/image" Target="../media/reglament_no42.png"/>
  <Relationship Id="rId14" Type="http://schemas.openxmlformats.org/officeDocument/2006/relationships/image" Target="../media/arrow_right43.png"/>
  <Relationship Id="rId15" Type="http://schemas.openxmlformats.org/officeDocument/2006/relationships/image" Target="../media/decision44.png"/>
  <Relationship Id="rId16" Type="http://schemas.openxmlformats.org/officeDocument/2006/relationships/image" Target="../media/reglament_no45.png"/>
  <Relationship Id="rId17" Type="http://schemas.openxmlformats.org/officeDocument/2006/relationships/image" Target="../media/arrow_right46.png"/>
  <Relationship Id="rId18" Type="http://schemas.openxmlformats.org/officeDocument/2006/relationships/image" Target="../media/arrow_right47.png"/>
  <Relationship Id="rId19" Type="http://schemas.openxmlformats.org/officeDocument/2006/relationships/image" Target="../media/reglament_no48.png"/>
  <Relationship Id="rId20" Type="http://schemas.openxmlformats.org/officeDocument/2006/relationships/image" Target="../media/arrow_right49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50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52.png"/>
  <Relationship Id="rId3" Type="http://schemas.openxmlformats.org/officeDocument/2006/relationships/chart" Target="../charts/chart53.xml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54.png"/>
  <Relationship Id="rId3" Type="http://schemas.openxmlformats.org/officeDocument/2006/relationships/image" Target="../media/problem55.png"/>
  <Relationship Id="rId4" Type="http://schemas.openxmlformats.org/officeDocument/2006/relationships/image" Target="../media/decision56.png"/>
  <Relationship Id="rId5" Type="http://schemas.openxmlformats.org/officeDocument/2006/relationships/image" Target="../media/back57.png"/>
  <Relationship Id="rId6" Type="http://schemas.openxmlformats.org/officeDocument/2006/relationships/image" Target="../media/reglament_yes58.png"/>
  <Relationship Id="rId7" Type="http://schemas.openxmlformats.org/officeDocument/2006/relationships/image" Target="../media/reglament_no59.png"/>
  <Relationship Id="rId8" Type="http://schemas.openxmlformats.org/officeDocument/2006/relationships/image" Target="../media/arrow_right60.png"/>
  <Relationship Id="rId9" Type="http://schemas.openxmlformats.org/officeDocument/2006/relationships/image" Target="../media/decision61.png"/>
  <Relationship Id="rId10" Type="http://schemas.openxmlformats.org/officeDocument/2006/relationships/image" Target="../media/reglament_no62.png"/>
  <Relationship Id="rId11" Type="http://schemas.openxmlformats.org/officeDocument/2006/relationships/image" Target="../media/arrow_right63.png"/>
  <Relationship Id="rId12" Type="http://schemas.openxmlformats.org/officeDocument/2006/relationships/image" Target="../media/arrow_right64.png"/>
  <Relationship Id="rId13" Type="http://schemas.openxmlformats.org/officeDocument/2006/relationships/image" Target="../media/reglament_no65.png"/>
  <Relationship Id="rId14" Type="http://schemas.openxmlformats.org/officeDocument/2006/relationships/image" Target="../media/arrow_right66.png"/>
  <Relationship Id="rId15" Type="http://schemas.openxmlformats.org/officeDocument/2006/relationships/image" Target="../media/decision67.png"/>
  <Relationship Id="rId16" Type="http://schemas.openxmlformats.org/officeDocument/2006/relationships/image" Target="../media/reglament_no68.png"/>
  <Relationship Id="rId17" Type="http://schemas.openxmlformats.org/officeDocument/2006/relationships/image" Target="../media/arrow_right69.png"/>
  <Relationship Id="rId18" Type="http://schemas.openxmlformats.org/officeDocument/2006/relationships/image" Target="../media/arrow_right70.png"/>
  <Relationship Id="rId19" Type="http://schemas.openxmlformats.org/officeDocument/2006/relationships/image" Target="../media/reglament_no71.png"/>
  <Relationship Id="rId20" Type="http://schemas.openxmlformats.org/officeDocument/2006/relationships/image" Target="../media/arrow_right72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0448925" cy="7562850"/>
          <a:chOff x="0" y="0"/>
          <a:chExt cx="10448925" cy="7562850"/>
        </a:xfrm>
      </p:grpSpPr>
      <p:sp>
        <p:nvSpPr>
          <p:cNvPr id="1" name=""/>
          <p:cNvSpPr txBox="1"/>
          <p:nvPr/>
        </p:nvSpPr>
        <p:spPr>
          <a:xfrm>
            <a:off x="0" y="0"/>
            <a:ext cx="361950" cy="7562850"/>
          </a:xfrm>
          <a:prstGeom prst="rect">
            <a:avLst/>
          </a:prstGeom>
          <a:solidFill>
            <a:srgbClr val="CC9933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0"/>
            <a:ext cx="2524125" cy="7562850"/>
          </a:xfrm>
          <a:prstGeom prst="rect">
            <a:avLst/>
          </a:prstGeom>
          <a:noFill/>
        </p:spPr>
      </p:pic>
      <p:pic>
        <p:nvPicPr>
          <p:cNvPr id="3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61950"/>
            <a:ext cx="2000250" cy="1428750"/>
          </a:xfrm>
          <a:prstGeom prst="rect">
            <a:avLst/>
          </a:prstGeom>
          <a:noFill/>
        </p:spPr>
      </p:pic>
      <p:sp>
        <p:nvSpPr>
          <p:cNvPr id="4" name=""/>
          <p:cNvSpPr txBox="1"/>
          <p:nvPr/>
        </p:nvSpPr>
        <p:spPr>
          <a:xfrm>
            <a:off x="3238500" y="2343150"/>
            <a:ext cx="7200900" cy="361950"/>
          </a:xfrm>
          <a:prstGeom prst="rect">
            <a:avLst/>
          </a:prstGeom>
          <a:noFill/>
        </p:spPr>
        <p:txBody>
          <a:bodyPr anchor="b" rtlCol="0" bIns="45720" lIns="91440" rIns="91440" tIns="45720">
            <a:spAutoFit/>
          </a:bodyPr>
          <a:lstStyle/>
          <a:p>
            <a:pPr algn="ctr" fontAlgn="b" marL="0" marR="0" indent="0" lvl="0">
              <a:lnSpc>
                <a:spcPct val="100000"/>
              </a:lnSpc>
            </a:pPr>
            <a:r>
              <a:rPr lang="ru-RU" sz="1600" spc="0" u="none">
                <a:solidFill>
                  <a:srgbClr val="777777">
                    <a:alpha val="100000"/>
                  </a:srgbClr>
                </a:solidFill>
                <a:latin typeface="Scada"/>
              </a:rPr>
              <a:t><![CDATA[Отчетная презентация проекта повышения эффективности]]></a:t>
            </a:r>
          </a:p>
        </p:txBody>
      </p:sp>
      <p:cxnSp>
        <p:nvCxnSpPr>
          <p:cNvPr id="5" name=""/>
          <p:cNvCxnSpPr/>
          <p:nvPr/>
        </p:nvCxnSpPr>
        <p:spPr>
          <a:xfrm>
            <a:off x="3238500" y="2771775"/>
            <a:ext cx="720090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"/>
          <p:cNvSpPr txBox="1"/>
          <p:nvPr/>
        </p:nvSpPr>
        <p:spPr>
          <a:xfrm>
            <a:off x="3238500" y="2876550"/>
            <a:ext cx="7200900" cy="107632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Оптимизация процесса выдачи литературы для детей по программе школьного чтения]]></a:t>
            </a:r>
          </a:p>
        </p:txBody>
      </p:sp>
      <p:sp>
        <p:nvSpPr>
          <p:cNvPr id="7" name=""/>
          <p:cNvSpPr txBox="1"/>
          <p:nvPr/>
        </p:nvSpPr>
        <p:spPr>
          <a:xfrm>
            <a:off x="6124575" y="4324350"/>
            <a:ext cx="4324350" cy="26955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ДОКЛАДЧИК:
]]></a:t>
            </a:r>
            <a:r>
              <a:rPr lang="ru-RU" b="1" sz="16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Андреева Светлана Борисовна 
]]></a:t>
            </a:r>
            <a:r>
              <a:rPr lang="ru-RU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иректор
]]></a:t>
            </a:r>
            <a:r>
              <a:rPr lang="ru-RU" b="1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ОРГАНИЗАЦИЯ:
]]></a:t>
            </a:r>
            <a:r>
              <a:rPr lang="ru-RU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МБУК "Крестецкая ЦБС"]]></a:t>
            </a:r>
          </a:p>
        </p:txBody>
      </p:sp>
      <p:sp>
        <p:nvSpPr>
          <p:cNvPr id="8" name=""/>
          <p:cNvSpPr txBox="1"/>
          <p:nvPr/>
        </p:nvSpPr>
        <p:spPr>
          <a:xfrm>
            <a:off x="3238500" y="7019925"/>
            <a:ext cx="7200900" cy="361950"/>
          </a:xfrm>
          <a:prstGeom prst="rect">
            <a:avLst/>
          </a:prstGeom>
          <a:noFill/>
        </p:spPr>
        <p:txBody>
          <a:bodyPr anchor="b" rtlCol="0" bIns="45720" lIns="91440" rIns="91440" tIns="45720">
            <a:noAutofit/>
          </a:bodyPr>
          <a:lstStyle/>
          <a:p>
            <a:pPr algn="ctr" fontAlgn="b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555555">
                    <a:alpha val="100000"/>
                  </a:srgbClr>
                </a:solidFill>
                <a:latin typeface="Scada"/>
              </a:rPr>
              <a:t><![CDATA[2025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РЕЗУЛЬТАТЫ ПРОЕКТА]]></a:t>
            </a:r>
          </a:p>
        </p:txBody>
      </p:sp>
      <p:graphicFrame>
        <p:nvGraphicFramePr>
          <p:cNvPr id="5" name="" descr="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61950"/>
                <a:gridCol w="3238500"/>
                <a:gridCol w="1076325"/>
                <a:gridCol w="1076325"/>
                <a:gridCol w="1076325"/>
                <a:gridCol w="2876550"/>
              </a:tblGrid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п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оказатель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База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Цель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Факт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Комментарий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Использование электронного ресурса пользователями для запроса необходимой литературы по программе школьного чтен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электронный ресурс не используетс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возможность выполнить запрос необходимой литературы по программе школьного чтен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используется электронный ресурс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Сокращение сроков ожидания и получения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0 мин.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 мин.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 мин.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Увеличение процента пользователей, получивших литературу в рамках программы школьного чтен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80 %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95 %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0 %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"/>
          <p:cNvSpPr txBox="1"/>
          <p:nvPr/>
        </p:nvSpPr>
        <p:spPr>
          <a:xfrm>
            <a:off x="723900" y="4324350"/>
            <a:ext cx="9001125" cy="28765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Решение: 
]]></a:t>
            </a:r>
            <a:r>
              <a:rPr lang="ru-RU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Закрыть проект
]]></a:t>
            </a:r>
            <a:r>
              <a:rPr lang="ru-RU" b="1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Комментарии к решению: 
]]></a:t>
            </a:r>
            <a:r>
              <a:rPr lang="ru-RU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оект закрыть
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3600450"/>
          <a:chOff x="361950" y="180975"/>
          <a:chExt cx="10439400" cy="360045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3238500"/>
            <a:ext cx="10077450" cy="361950"/>
          </a:xfrm>
          <a:prstGeom prst="rect">
            <a:avLst/>
          </a:prstGeom>
          <a:noFill/>
        </p:spPr>
        <p:txBody>
          <a:bodyPr anchor="b" rtlCol="0" bIns="45720" lIns="91440" rIns="91440" tIns="45720">
            <a:spAutoFit/>
          </a:bodyPr>
          <a:lstStyle/>
          <a:p>
            <a:pPr algn="ctr" fontAlgn="b" marL="0" marR="0" indent="0" lvl="0">
              <a:lnSpc>
                <a:spcPct val="100000"/>
              </a:lnSpc>
            </a:pPr>
            <a:r>
              <a:rPr lang="ru-RU" sz="4000" spc="0" u="none">
                <a:solidFill>
                  <a:srgbClr val="777777">
                    <a:alpha val="100000"/>
                  </a:srgbClr>
                </a:solidFill>
                <a:latin typeface="Scada"/>
              </a:rPr>
              <a:t><![CDATA[ПРИЛОЖЕНИЯ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4572000"/>
          <a:chOff x="361950" y="180975"/>
          <a:chExt cx="10439400" cy="45720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КОМАНДА ПРОЕКТА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4324350" cy="361950"/>
          </a:xfrm>
          <a:prstGeom prst="rect">
            <a:avLst/>
          </a:prstGeom>
          <a:noFill/>
        </p:spPr>
        <p:txBody>
          <a:bodyPr anchor="b" rtlCol="0" bIns="45720" lIns="91440" rIns="91440" tIns="45720">
            <a:spAutoFit/>
          </a:bodyPr>
          <a:lstStyle/>
          <a:p>
            <a:pPr algn="l" fontAlgn="b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777777">
                    <a:alpha val="100000"/>
                  </a:srgbClr>
                </a:solidFill>
                <a:latin typeface="Scada"/>
              </a:rPr>
              <a:t><![CDATA[ВЛАДЕЛЕЦ ПРОЦЕССА]]></a:t>
            </a:r>
          </a:p>
        </p:txBody>
      </p:sp>
      <p:cxnSp>
        <p:nvCxnSpPr>
          <p:cNvPr id="6" name=""/>
          <p:cNvCxnSpPr/>
          <p:nvPr/>
        </p:nvCxnSpPr>
        <p:spPr>
          <a:xfrm>
            <a:off x="361950" y="1514475"/>
            <a:ext cx="4314825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"/>
          <p:cNvSpPr txBox="1"/>
          <p:nvPr/>
        </p:nvSpPr>
        <p:spPr>
          <a:xfrm>
            <a:off x="361950" y="1619250"/>
            <a:ext cx="4324350" cy="9715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Христофорова Ольга Валентиновна
]]></a:t>
            </a:r>
            <a:r>
              <a:rPr lang="ru-RU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Заместитель Главы администрации муниципального округа ]]></a:t>
            </a:r>
          </a:p>
        </p:txBody>
      </p:sp>
      <p:sp>
        <p:nvSpPr>
          <p:cNvPr id="8" name=""/>
          <p:cNvSpPr txBox="1"/>
          <p:nvPr/>
        </p:nvSpPr>
        <p:spPr>
          <a:xfrm>
            <a:off x="5038725" y="1076325"/>
            <a:ext cx="4324350" cy="361950"/>
          </a:xfrm>
          <a:prstGeom prst="rect">
            <a:avLst/>
          </a:prstGeom>
          <a:noFill/>
        </p:spPr>
        <p:txBody>
          <a:bodyPr anchor="b" rtlCol="0" bIns="45720" lIns="91440" rIns="91440" tIns="45720">
            <a:spAutoFit/>
          </a:bodyPr>
          <a:lstStyle/>
          <a:p>
            <a:pPr algn="l" fontAlgn="b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777777">
                    <a:alpha val="100000"/>
                  </a:srgbClr>
                </a:solidFill>
                <a:latin typeface="Scada"/>
              </a:rPr>
              <a:t><![CDATA[РУКОВОДИТЕЛЬ ПРОЕКТА]]></a:t>
            </a:r>
          </a:p>
        </p:txBody>
      </p:sp>
      <p:cxnSp>
        <p:nvCxnSpPr>
          <p:cNvPr id="9" name=""/>
          <p:cNvCxnSpPr/>
          <p:nvPr/>
        </p:nvCxnSpPr>
        <p:spPr>
          <a:xfrm>
            <a:off x="5038725" y="1514475"/>
            <a:ext cx="43243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"/>
          <p:cNvSpPr txBox="1"/>
          <p:nvPr/>
        </p:nvSpPr>
        <p:spPr>
          <a:xfrm>
            <a:off x="5038725" y="1619250"/>
            <a:ext cx="4324350" cy="9715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Андреева Светлана Борисовна
]]></a:t>
            </a:r>
            <a:r>
              <a:rPr lang="ru-RU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иректор МБУК "Крестецкая ЦБС"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361950" y="2876550"/>
            <a:ext cx="10077450" cy="361950"/>
          </a:xfrm>
          <a:prstGeom prst="rect">
            <a:avLst/>
          </a:prstGeom>
          <a:noFill/>
        </p:spPr>
        <p:txBody>
          <a:bodyPr anchor="b" rtlCol="0" bIns="45720" lIns="91440" rIns="91440" tIns="45720">
            <a:spAutoFit/>
          </a:bodyPr>
          <a:lstStyle/>
          <a:p>
            <a:pPr algn="l" fontAlgn="b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777777">
                    <a:alpha val="100000"/>
                  </a:srgbClr>
                </a:solidFill>
                <a:latin typeface="Scada"/>
              </a:rPr>
              <a:t><![CDATA[КОМАНДА ПРОЕКТА]]></a:t>
            </a:r>
          </a:p>
        </p:txBody>
      </p:sp>
      <p:cxnSp>
        <p:nvCxnSpPr>
          <p:cNvPr id="12" name=""/>
          <p:cNvCxnSpPr/>
          <p:nvPr/>
        </p:nvCxnSpPr>
        <p:spPr>
          <a:xfrm>
            <a:off x="361950" y="3314700"/>
            <a:ext cx="100774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"/>
          <p:cNvSpPr txBox="1"/>
          <p:nvPr/>
        </p:nvSpPr>
        <p:spPr>
          <a:xfrm>
            <a:off x="361950" y="3600450"/>
            <a:ext cx="2162175" cy="9715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Гришина Анна Александровна
]]></a:t>
            </a:r>
            <a:r>
              <a:rPr lang="ru-RU" sz="11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Заместитель председателя комитета культуры, спорта и архивного дела Администрации Крестецкого муниципального округа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2876550" y="3600450"/>
            <a:ext cx="2162175" cy="9715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Изосова Алевтина Васильевна
]]></a:t>
            </a:r>
            <a:r>
              <a:rPr lang="ru-RU" sz="11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 Центральной библиотеки муниципального округа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5400675" y="3600450"/>
            <a:ext cx="2162175" cy="9715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Родичева Мария Алексеевна
]]></a:t>
            </a:r>
            <a:r>
              <a:rPr lang="ru-RU" sz="11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 Детской библиотеки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МЕРОПРИЯТИЙ]]></a:t>
            </a:r>
          </a:p>
        </p:txBody>
      </p:sp>
      <p:graphicFrame>
        <p:nvGraphicFramePr>
          <p:cNvPr id="5" name="" descr="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504825"/>
                <a:gridCol w="4791075"/>
                <a:gridCol w="4791075"/>
              </a:tblGrid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n/n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аименование мероприят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Эффект от мероприят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Распространение информации о возможности заранее выполнить заказ на получение литературы по программе школьного чтения через электронные ресурс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Информация о возможности заранее выполнить заказ на получение литературы по программе школьного чтения через электронные ресурсы размещена на официальной странице учреждения в социальной сети ВКонтакте и доступна неограниченному кругу лиц. Этой информацией могут воспользоваться как сами школьники, так и их родители, законные представители и педагоги общеобразовательных школ. Данная публикация за первый день получила около 180 просмотров и 20 репостов, отмечена 31 пользователем.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азначение ответственных лиц за контроль над поступлением заявок через сообщение в электронной почте, социальной сети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риказом по учреждению назначены лица, ответственные за контроль поступающих сообщений на получение литературы по предварительному заказу. Это позволило установить контроль над поступающими сообщениями от пользователей и в наиболее короткий срок предварительный заказ на получение литературы по программе школьного чтения пустить в обработку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Зонирование и расстановка библиотечного фонда часто запрашиваемой литературы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Выполнена расстановка библиотечного фонда часто спрашиваемой литературы вблизи абонемента книговыдачи. Это позволило ускорить процесс поиска, подготовки к выдаче пользователю часто запрашиваемой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4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Создание отдельной электронной почты для приёма заявок от пользователей на получение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Созданная электронная почта для приёма заявок от пользователей на получение литературы по программе школьного чтения позволила школьникам, их родителям, а также педагогам общеобразовательных школ напрямую, удалённо обращаться в библиотеку за необходимой литературой, экономя своё время и способствуя организации и оптимизации библиотечного процесса по книговыдаче.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r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роведение анкетирования пользователей библиотеки школьного возраста с целью выявления осведомленности школьников о возможности предварительного заказа литературы по программе школьного чтения через электронные ресурсы, а также эффективности оптимизации данного библиотечного процесса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В анкетировании приняло участие 48 человек, что составило 10 % от зарегистрированных с начала года пользователей. Основной состав респондентов состоял из учащихся 6, 8 классов общеобразовательной школы. Из 48 человек, участвующих в анкетировании, 32 человека знают о возможности заказать необходимую литературу заранее. 12 человек узнали о такой возможности от библиотекаря, 8 человек - от родителей, 7- от преподавателей. 18 респондентов уже воспользовались возможностью заказать литературу по программе школьного чтения заранее, 25 человек планируют этим воспользоваться. 100% пользователей, которые воспользовались данной услугой, не столкнулись со сложностями в её получении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1 / 5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Распространение информации о возможности заранее выполнить заказ на получение литературы по программе школьного чтения через электронные ресурсы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Информация о возможности заранее выполнить заказ на получение литературы по программе школьного чтения через электронные ресурсы размещена на официальной странице учреждения в социальной сети ВКонтакте и доступна неограниченному кругу лиц. Этой информацией могут воспользоваться как сами школьники, так и их родители, законные представители и педагоги общеобразовательных школ. Данная публикация за первый день получила около 180 просмотров и 20 репостов, отмечена 31 пользователем.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63" y="3781425"/>
            <a:ext cx="3105150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2 / 5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азначение ответственных лиц за контроль над поступлением заявок через сообщение в электронной почте, социальной сети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казом по учреждению назначены лица, ответственные за контроль поступающих сообщений на получение литературы по предварительному заказу. Это позволило установить контроль над поступающими сообщениями от пользователей и в наиболее короткий срок предварительный заказ на получение литературы по программе школьного чтения пустить в обработку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3781425"/>
            <a:ext cx="256222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3 / 5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Зонирование и расстановка библиотечного фонда часто запрашиваемой литературы 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ыполнена расстановка библиотечного фонда часто спрашиваемой литературы вблизи абонемента книговыдачи. Это позволило ускорить процесс поиска, подготовки к выдаче пользователю часто запрашиваемой литературы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990000">
                    <a:alpha val="100000"/>
                  </a:srgbClr>
                </a:solidFill>
                <a:latin typeface="Scada"/>
              </a:rPr>
              <a:t><![CDATA[БЫ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3" y="3781425"/>
            <a:ext cx="4552950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9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63" y="3781425"/>
            <a:ext cx="4552950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6896100"/>
          <a:chOff x="361950" y="180975"/>
          <a:chExt cx="10439400" cy="68961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4 / 5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Создание отдельной электронной почты для приёма заявок от пользователей на получение литературы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Созданная электронная почта для приёма заявок от пользователей на получение литературы по программе школьного чтения позволила школьникам, их родителям, а также педагогам общеобразовательных школ напрямую, удалённо обращаться в библиотеку за необходимой литературой, экономя своё время и способствуя организации и оптимизации библиотечного процесса по книговыдаче. 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0" y="3781425"/>
            <a:ext cx="4676775" cy="31146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162800"/>
          <a:chOff x="361950" y="180975"/>
          <a:chExt cx="10439400" cy="71628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4 / 5 (2)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Создание отдельной электронной почты для приёма заявок от пользователей на получение литературы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Созданная электронная почта для приёма заявок от пользователей на получение литературы по программе школьного чтения позволила школьникам, их родителям, а также педагогам общеобразовательных школ напрямую, удалённо обращаться в библиотеку за необходимой литературой, экономя своё время и способствуя организации и оптимизации библиотечного процесса по книговыдаче. 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0" y="3781425"/>
            <a:ext cx="4676775" cy="33813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4 / 5 (3)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Создание отдельной электронной почты для приёма заявок от пользователей на получение литературы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Созданная электронная почта для приёма заявок от пользователей на получение литературы по программе школьного чтения позволила школьникам, их родителям, а также педагогам общеобразовательных школ напрямую, удалённо обращаться в библиотеку за необходимой литературой, экономя своё время и способствуя организации и оптимизации библиотечного процесса по книговыдаче. 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038" y="3781425"/>
            <a:ext cx="2286000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80975" y="180975"/>
          <a:ext cx="10620375" cy="6838950"/>
          <a:chOff x="180975" y="180975"/>
          <a:chExt cx="10620375" cy="683895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КАРТОЧКА ПРОЕКТА]]></a:t>
            </a:r>
          </a:p>
        </p:txBody>
      </p:sp>
      <p:cxnSp>
        <p:nvCxnSpPr>
          <p:cNvPr id="5" name=""/>
          <p:cNvCxnSpPr/>
          <p:nvPr/>
        </p:nvCxnSpPr>
        <p:spPr>
          <a:xfrm>
            <a:off x="5400675" y="895350"/>
            <a:ext cx="0" cy="594360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"/>
          <p:cNvCxnSpPr/>
          <p:nvPr/>
        </p:nvCxnSpPr>
        <p:spPr>
          <a:xfrm>
            <a:off x="180975" y="3343275"/>
            <a:ext cx="10439400" cy="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"/>
          <p:cNvSpPr txBox="1"/>
          <p:nvPr/>
        </p:nvSpPr>
        <p:spPr>
          <a:xfrm>
            <a:off x="361950" y="895350"/>
            <a:ext cx="4676775" cy="0"/>
          </a:xfrm>
          <a:prstGeom prst="rect">
            <a:avLst/>
          </a:prstGeom>
          <a:noFill/>
        </p:spPr>
        <p:txBody>
          <a:bodyPr anchor="t" rtlCol="0" bIns="45720" lIns="91440" rIns="91440" tIns="45720">
            <a:no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. Вовлеченные лица и рамки проекта]]></a:t>
            </a:r>
          </a:p>
        </p:txBody>
      </p:sp>
      <p:sp>
        <p:nvSpPr>
          <p:cNvPr id="8" name=""/>
          <p:cNvSpPr txBox="1"/>
          <p:nvPr/>
        </p:nvSpPr>
        <p:spPr>
          <a:xfrm>
            <a:off x="5762625" y="895350"/>
            <a:ext cx="4676775" cy="0"/>
          </a:xfrm>
          <a:prstGeom prst="rect">
            <a:avLst/>
          </a:prstGeom>
          <a:noFill/>
        </p:spPr>
        <p:txBody>
          <a:bodyPr anchor="t" rtlCol="0" bIns="45720" lIns="91440" rIns="91440" tIns="45720">
            <a:no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. Обоснование выбора]]></a:t>
            </a:r>
          </a:p>
        </p:txBody>
      </p:sp>
      <p:sp>
        <p:nvSpPr>
          <p:cNvPr id="9" name=""/>
          <p:cNvSpPr txBox="1"/>
          <p:nvPr/>
        </p:nvSpPr>
        <p:spPr>
          <a:xfrm>
            <a:off x="361950" y="1076325"/>
            <a:ext cx="4676775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Заказчики процесса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Глава Крестецкого муниципального округа Яковлев Сергей Анатольевич
]]></a:t>
            </a: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Периметр проекта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МБУК "Крестецкая ЦБС"
]]></a:t>
            </a: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Границы проекта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от получения запроса до оказания услуги (предоставление литературы по программе школьного чтения)
]]></a:t>
            </a: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Владелец процесса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Христофорова Ольга Валентиновна]]></a:t>
            </a:r>
            <a:r>
              <a:rPr lang="ru-RU" sz="900" spc="0" u="none">
                <a:solidFill>
                  <a:srgbClr val="777777">
                    <a:alpha val="100000"/>
                  </a:srgbClr>
                </a:solidFill>
                <a:latin typeface="Scada"/>
              </a:rPr>
              <a:t><![CDATA[
Заместитель Главы администрации муниципального округа 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Руководитель проекта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Андреева Светлана Борисовна]]></a:t>
            </a:r>
            <a:r>
              <a:rPr lang="ru-RU" sz="900" spc="0" u="none">
                <a:solidFill>
                  <a:srgbClr val="777777">
                    <a:alpha val="100000"/>
                  </a:srgbClr>
                </a:solidFill>
                <a:latin typeface="Scada"/>
              </a:rPr>
              <a:t><![CDATA[
директор МБУК "Крестецкая ЦБС"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Команда проекта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Гришина Анна Александровна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; 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Изосова Алевтина Васильевна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; 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Родичева Мария Алексеевна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; 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5762625" y="1076325"/>
            <a:ext cx="4676775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Описание проблемы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лительный срок ожидания пользователем получения  литературы по программе школьного чтения
Длительный и трудоёмкий процесс подбора литературы 
Невозможность предоставления в пользование литературы из-за её временного отсутствия  вследствие повышенного спроса и низкой экземплярности
]]></a:t>
            </a:r>
            <a:r>
              <a:rPr lang="ru-RU" b="1" sz="9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Ключевой риск: 
]]></a:t>
            </a: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качественное и несвоевременное предоставление услуги по выдаче литературы в рамках программы школьного чтения
Низкий процент пользователей, получивших литературу в рамках программы школьного чтения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361950" y="3419475"/>
            <a:ext cx="4676775" cy="0"/>
          </a:xfrm>
          <a:prstGeom prst="rect">
            <a:avLst/>
          </a:prstGeom>
          <a:noFill/>
        </p:spPr>
        <p:txBody>
          <a:bodyPr anchor="t" rtlCol="0" bIns="45720" lIns="91440" rIns="91440" tIns="45720">
            <a:no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3. Цели и плановый эффект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5762625" y="3419475"/>
            <a:ext cx="4676775" cy="0"/>
          </a:xfrm>
          <a:prstGeom prst="rect">
            <a:avLst/>
          </a:prstGeom>
          <a:noFill/>
        </p:spPr>
        <p:txBody>
          <a:bodyPr anchor="t" rtlCol="0" bIns="45720" lIns="91440" rIns="91440" tIns="45720">
            <a:no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4. Ключевые события проекта]]></a:t>
            </a:r>
          </a:p>
        </p:txBody>
      </p:sp>
      <p:graphicFrame>
        <p:nvGraphicFramePr>
          <p:cNvPr id="13" name="" descr=""/>
          <p:cNvGraphicFramePr>
            <a:graphicFrameLocks noGrp="1"/>
          </p:cNvGraphicFramePr>
          <p:nvPr/>
        </p:nvGraphicFramePr>
        <p:xfrm>
          <a:off x="361950" y="378142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238500"/>
                <a:gridCol w="723900"/>
                <a:gridCol w="723900"/>
              </a:tblGrid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оказатель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База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Цель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Использование электронного ресурса пользователями для запроса необходимой литературы по программе школьного чтен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электронный ресурс не используетс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возможность выполнить запрос необходимой литературы по программе школьного чтен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Сокращение сроков ожидания и получения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0 мин.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 мин.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Увеличение процента пользователей, получивших литературу в рамках программы школьного чтен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80 %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95 %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" descr=""/>
          <p:cNvGraphicFramePr>
            <a:graphicFrameLocks noGrp="1"/>
          </p:cNvGraphicFramePr>
          <p:nvPr/>
        </p:nvGraphicFramePr>
        <p:xfrm>
          <a:off x="5581650" y="378142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419475"/>
                <a:gridCol w="723900"/>
                <a:gridCol w="723900"/>
              </a:tblGrid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аименование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ачало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Окончание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Старт проекта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. Диагностика и целевое состояние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.1. Разработка текущей карты процесса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9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.2. Сбор фактических данных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1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.3. Разработка целевой карты процесса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4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.4. Разработка плана мероприятий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4.02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. Реализация плана мероприятий по улучшению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1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4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.1. Совещание по защите подходов внедрения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1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1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.2. Внедрение мероприятий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2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4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. Анализ результатов и закрытие проекта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1.04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9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.1. Мониторинг достигнутых результатов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1.04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0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.2. Оформление карты достигнутого состояния процесса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1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1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.3. Разработка стандарта/норматива и тиражирование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2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6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104775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.4. Закрытие проекта (отчет руководителю)]]></a:t>
                      </a:r>
                    </a:p>
                  </a:txBody>
                  <a:tcPr anchor="t"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7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8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9.05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5 / 5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оведение анкетирования пользователей библиотеки школьного возраста с целью выявления осведомленности школьников о возможности предварительного заказа литературы по программе школьного чтения через электронные ресурсы, а также эффективности оптимизации данного библиотечного процесса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 анкетировании приняло участие 48 человек, что составило 10 % от зарегистрированных с начала года пользователей. Основной состав респондентов состоял из учащихся 6, 8 классов общеобразовательной школы. Из 48 человек, участвующих в анкетировании, 32 человека знают о возможности заказать необходимую литературу заранее. 12 человек узнали о такой возможности от библиотекаря, 8 человек - от родителей, 7- от преподавателей. 18 респондентов уже воспользовались возможностью заказать литературу по программе школьного чтения заранее, 25 человек планируют этим воспользоваться. 100% пользователей, которые воспользовались данной услугой, не столкнулись со сложностями в её получении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3781425"/>
            <a:ext cx="25050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ИЛОЖЕНИЯ - ЭФФЕКТ ОТ ВНЕДРЕНИЯ 5 / 5 (2)]]></a:t>
            </a:r>
          </a:p>
        </p:txBody>
      </p:sp>
      <p:sp>
        <p:nvSpPr>
          <p:cNvPr id="5" name="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Наименование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оведение анкетирования пользователей библиотеки школьного возраста с целью выявления осведомленности школьников о возможности предварительного заказа литературы по программе школьного чтения через электронные ресурсы, а также эффективности оптимизации данного библиотечного процесса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
]]></a:t>
            </a:r>
            <a:r>
              <a:rPr lang="ru-RU" sz="12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Эффект от мероприятия:
]]></a:t>
            </a:r>
            <a:r>
              <a:rPr lang="ru-RU" sz="13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 анкетировании приняло участие 48 человек, что составило 10 % от зарегистрированных с начала года пользователей. Основной состав респондентов состоял из учащихся 6, 8 классов общеобразовательной школы. Из 48 человек, участвующих в анкетировании, 32 человека знают о возможности заказать необходимую литературу заранее. 12 человек узнали о такой возможности от библиотекаря, 8 человек - от родителей, 7- от преподавателей. 18 респондентов уже воспользовались возможностью заказать литературу по программе школьного чтения заранее, 25 человек планируют этим воспользоваться. 100% пользователей, которые воспользовались данной услугой, не столкнулись со сложностями в её получении
]]></a:t>
            </a:r>
          </a:p>
        </p:txBody>
      </p:sp>
      <p:sp>
        <p:nvSpPr>
          <p:cNvPr id="6" name="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9900">
                    <a:alpha val="100000"/>
                  </a:srgbClr>
                </a:solidFill>
                <a:latin typeface="Scada"/>
              </a:rPr>
              <a:t><![CDATA[СТАЛО:]]></a:t>
            </a:r>
          </a:p>
        </p:txBody>
      </p:sp>
      <p:pic>
        <p:nvPicPr>
          <p:cNvPr id="7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3419475"/>
          <a:ext cx="10077450" cy="3781425"/>
          <a:chOff x="361950" y="3419475"/>
          <a:chExt cx="10077450" cy="3781425"/>
        </a:xfrm>
      </p:grpSpPr>
      <p:sp>
        <p:nvSpPr>
          <p:cNvPr id="1" name=""/>
          <p:cNvSpPr txBox="1"/>
          <p:nvPr/>
        </p:nvSpPr>
        <p:spPr>
          <a:xfrm>
            <a:off x="361950" y="3419475"/>
            <a:ext cx="9715500" cy="361950"/>
          </a:xfrm>
          <a:prstGeom prst="rect">
            <a:avLst/>
          </a:prstGeom>
          <a:noFill/>
        </p:spPr>
        <p:txBody>
          <a:bodyPr anchor="b" rtlCol="0" bIns="45720" lIns="91440" rIns="91440" tIns="45720">
            <a:spAutoFit/>
          </a:bodyPr>
          <a:lstStyle/>
          <a:p>
            <a:pPr algn="ctr" fontAlgn="b" marL="0" marR="0" indent="0" lvl="0">
              <a:lnSpc>
                <a:spcPct val="100000"/>
              </a:lnSpc>
            </a:pPr>
            <a:r>
              <a:rPr lang="ru-RU" sz="1600" spc="0" u="none">
                <a:solidFill>
                  <a:srgbClr val="555555">
                    <a:alpha val="100000"/>
                  </a:srgbClr>
                </a:solidFill>
                <a:latin typeface="Scada"/>
              </a:rPr>
              <a:t><![CDATA[Спасибо за внимание.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КАРТА ТЕКУЩЕГО СОСТОЯНИЯ ПРОЦЕССА]]></a:t>
            </a:r>
          </a:p>
        </p:txBody>
      </p:sp>
      <p:sp>
        <p:nvSpPr>
          <p:cNvPr id="5" name="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6" name="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Время протекания процесса:
]]></a:t>
            </a: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0 мин
]]></a:t>
            </a:r>
            <a:r>
              <a:rPr lang="ru-RU" b="1" sz="1100" spc="0" u="sng">
                <a:solidFill>
                  <a:srgbClr val="990000">
                    <a:alpha val="100000"/>
                  </a:srgbClr>
                </a:solidFill>
                <a:latin typeface="Scada"/>
              </a:rPr>
              <a:t><![CDATA[Проблемы:
]]></a:t>
            </a:r>
            <a:r>
              <a:rPr lang="ru-RU" sz="10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. Ожидает своей очереди, если в библиотеке находятся другие пользователи
2. Необходимой книги нет в фонде библиотеки
3. Затрата времени библиотекарем на поиск запрашиваемого произведения в литературных сборниках
4. Затрата времени библиотекарем на передвижение из-за большого расстояния между стеллажами с библиотечным фондом и местом выдачи литературы]]></a:t>
            </a:r>
          </a:p>
        </p:txBody>
      </p:sp>
      <p:sp>
        <p:nvSpPr>
          <p:cNvPr id="7" name="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Легенда:
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0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облема]]></a:t>
            </a:r>
          </a:p>
        </p:txBody>
      </p:sp>
      <p:pic>
        <p:nvPicPr>
          <p:cNvPr id="11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Решение]]></a:t>
            </a:r>
          </a:p>
        </p:txBody>
      </p:sp>
      <p:pic>
        <p:nvPicPr>
          <p:cNvPr id="14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озврат к предыдущему этапу]]></a:t>
            </a:r>
          </a:p>
        </p:txBody>
      </p:sp>
      <p:pic>
        <p:nvPicPr>
          <p:cNvPr id="16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3 ч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лительность
по регламенту]]></a:t>
            </a:r>
          </a:p>
        </p:txBody>
      </p:sp>
      <p:pic>
        <p:nvPicPr>
          <p:cNvPr id="19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sp>
        <p:nvSpPr>
          <p:cNvPr id="21" name="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лительность
по регламенту]]></a:t>
            </a:r>
          </a:p>
        </p:txBody>
      </p:sp>
      <p:sp>
        <p:nvSpPr>
          <p:cNvPr id="22" name="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23" name="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ход]]></a:t>
            </a:r>
          </a:p>
        </p:txBody>
      </p:sp>
      <p:sp>
        <p:nvSpPr>
          <p:cNvPr id="24" name="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25" name="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приходит в библиотеку ]]></a:t>
            </a:r>
          </a:p>
        </p:txBody>
      </p:sp>
      <p:sp>
        <p:nvSpPr>
          <p:cNvPr id="26" name="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27" name="" descr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7 мин мин]]></a:t>
            </a:r>
          </a:p>
        </p:txBody>
      </p:sp>
      <p:sp>
        <p:nvSpPr>
          <p:cNvPr id="29" name="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30" name="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]]></a:t>
            </a:r>
          </a:p>
        </p:txBody>
      </p:sp>
      <p:sp>
        <p:nvSpPr>
          <p:cNvPr id="31" name="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 мин мин]]></a:t>
            </a:r>
          </a:p>
        </p:txBody>
      </p:sp>
      <p:sp>
        <p:nvSpPr>
          <p:cNvPr id="32" name="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]]></a:t>
            </a:r>
          </a:p>
        </p:txBody>
      </p:sp>
      <p:sp>
        <p:nvSpPr>
          <p:cNvPr id="33" name="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елает запрос в получении книг по программе школьного чтения]]></a:t>
            </a:r>
          </a:p>
        </p:txBody>
      </p:sp>
      <p:sp>
        <p:nvSpPr>
          <p:cNvPr id="34" name="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35" name="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36" name="" descr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3725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"/>
          <p:cNvSpPr txBox="1"/>
          <p:nvPr/>
        </p:nvSpPr>
        <p:spPr>
          <a:xfrm>
            <a:off x="3133725" y="3743325"/>
            <a:ext cx="790575" cy="4286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1]]></a:t>
            </a:r>
          </a:p>
        </p:txBody>
      </p:sp>
      <p:pic>
        <p:nvPicPr>
          <p:cNvPr id="38" name="" descr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40" name="" descr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2" name="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43" name="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 мин мин]]></a:t>
            </a:r>
          </a:p>
        </p:txBody>
      </p:sp>
      <p:sp>
        <p:nvSpPr>
          <p:cNvPr id="44" name="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45" name="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Ищет формуляр, проверяет наличие выданных книг и не возвращённых в библиотеку в положенный срок]]></a:t>
            </a:r>
          </a:p>
        </p:txBody>
      </p:sp>
      <p:sp>
        <p:nvSpPr>
          <p:cNvPr id="46" name="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7" name="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48" name="" descr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48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9" name=""/>
          <p:cNvSpPr txBox="1"/>
          <p:nvPr/>
        </p:nvSpPr>
        <p:spPr>
          <a:xfrm>
            <a:off x="4791075" y="38195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50" name="" descr="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1" name="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52" name="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3]]></a:t>
            </a:r>
          </a:p>
        </p:txBody>
      </p:sp>
      <p:sp>
        <p:nvSpPr>
          <p:cNvPr id="53" name="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 мин мин]]></a:t>
            </a:r>
          </a:p>
        </p:txBody>
      </p:sp>
      <p:sp>
        <p:nvSpPr>
          <p:cNvPr id="54" name="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55" name="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Знакомиться со списком книг по программе школьного чтения]]></a:t>
            </a:r>
          </a:p>
        </p:txBody>
      </p:sp>
      <p:sp>
        <p:nvSpPr>
          <p:cNvPr id="56" name="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57" name="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58" name="" descr="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701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9" name=""/>
          <p:cNvSpPr txBox="1"/>
          <p:nvPr/>
        </p:nvSpPr>
        <p:spPr>
          <a:xfrm>
            <a:off x="6553200" y="38195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60" name="" descr="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1" name="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62" name=""/>
          <p:cNvSpPr txBox="1"/>
          <p:nvPr/>
        </p:nvSpPr>
        <p:spPr>
          <a:xfrm>
            <a:off x="723900" y="44958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4]]></a:t>
            </a:r>
          </a:p>
        </p:txBody>
      </p:sp>
      <p:sp>
        <p:nvSpPr>
          <p:cNvPr id="63" name=""/>
          <p:cNvSpPr txBox="1"/>
          <p:nvPr/>
        </p:nvSpPr>
        <p:spPr>
          <a:xfrm>
            <a:off x="1076325" y="44958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7 мин мин]]></a:t>
            </a:r>
          </a:p>
        </p:txBody>
      </p:sp>
      <p:sp>
        <p:nvSpPr>
          <p:cNvPr id="64" name="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65" name=""/>
          <p:cNvSpPr txBox="1"/>
          <p:nvPr/>
        </p:nvSpPr>
        <p:spPr>
          <a:xfrm>
            <a:off x="723900" y="55054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Ищет запрашиваемую литературу]]></a:t>
            </a:r>
          </a:p>
        </p:txBody>
      </p:sp>
      <p:sp>
        <p:nvSpPr>
          <p:cNvPr id="66" name=""/>
          <p:cNvSpPr txBox="1"/>
          <p:nvPr/>
        </p:nvSpPr>
        <p:spPr>
          <a:xfrm>
            <a:off x="723900" y="70199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67" name="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68" name="" descr="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625" y="4143375"/>
            <a:ext cx="7524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9" name=""/>
          <p:cNvSpPr txBox="1"/>
          <p:nvPr/>
        </p:nvSpPr>
        <p:spPr>
          <a:xfrm>
            <a:off x="428625" y="4143375"/>
            <a:ext cx="361950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3]]></a:t>
            </a:r>
          </a:p>
        </p:txBody>
      </p:sp>
      <p:pic>
        <p:nvPicPr>
          <p:cNvPr id="70" name="" descr="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1600" y="69818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71" name=""/>
          <p:cNvSpPr txBox="1"/>
          <p:nvPr/>
        </p:nvSpPr>
        <p:spPr>
          <a:xfrm>
            <a:off x="1371600" y="6981825"/>
            <a:ext cx="790575" cy="4286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,3,4]]></a:t>
            </a:r>
          </a:p>
        </p:txBody>
      </p:sp>
      <p:pic>
        <p:nvPicPr>
          <p:cNvPr id="72" name="" descr="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7713" y="70199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73" name=""/>
          <p:cNvSpPr txBox="1"/>
          <p:nvPr/>
        </p:nvSpPr>
        <p:spPr>
          <a:xfrm>
            <a:off x="723900" y="70580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74" name="" descr="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  <p:pic>
        <p:nvPicPr>
          <p:cNvPr id="75" name="" descr="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7875" y="5705475"/>
            <a:ext cx="342900" cy="428625"/>
          </a:xfrm>
          <a:prstGeom prst="rect">
            <a:avLst/>
          </a:prstGeom>
          <a:noFill/>
        </p:spPr>
      </p:pic>
      <p:sp>
        <p:nvSpPr>
          <p:cNvPr id="76" name="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77" name=""/>
          <p:cNvSpPr txBox="1"/>
          <p:nvPr/>
        </p:nvSpPr>
        <p:spPr>
          <a:xfrm>
            <a:off x="2486025" y="44958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5]]></a:t>
            </a:r>
          </a:p>
        </p:txBody>
      </p:sp>
      <p:sp>
        <p:nvSpPr>
          <p:cNvPr id="78" name=""/>
          <p:cNvSpPr txBox="1"/>
          <p:nvPr/>
        </p:nvSpPr>
        <p:spPr>
          <a:xfrm>
            <a:off x="2847975" y="44958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 мин мин]]></a:t>
            </a:r>
          </a:p>
        </p:txBody>
      </p:sp>
      <p:sp>
        <p:nvSpPr>
          <p:cNvPr id="79" name=""/>
          <p:cNvSpPr txBox="1"/>
          <p:nvPr/>
        </p:nvSpPr>
        <p:spPr>
          <a:xfrm>
            <a:off x="2486025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80" name=""/>
          <p:cNvSpPr txBox="1"/>
          <p:nvPr/>
        </p:nvSpPr>
        <p:spPr>
          <a:xfrm>
            <a:off x="2486025" y="55054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елает записи о выдаваемых книгах в формуляре пользователя]]></a:t>
            </a:r>
          </a:p>
        </p:txBody>
      </p:sp>
      <p:sp>
        <p:nvSpPr>
          <p:cNvPr id="81" name=""/>
          <p:cNvSpPr txBox="1"/>
          <p:nvPr/>
        </p:nvSpPr>
        <p:spPr>
          <a:xfrm>
            <a:off x="2486025" y="70199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82" name="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83" name="" descr="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43238" y="70199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4" name=""/>
          <p:cNvSpPr txBox="1"/>
          <p:nvPr/>
        </p:nvSpPr>
        <p:spPr>
          <a:xfrm>
            <a:off x="3019425" y="70580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85" name="" descr="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19525" y="5705475"/>
            <a:ext cx="342900" cy="428625"/>
          </a:xfrm>
          <a:prstGeom prst="rect">
            <a:avLst/>
          </a:prstGeom>
          <a:noFill/>
        </p:spPr>
      </p:pic>
      <p:sp>
        <p:nvSpPr>
          <p:cNvPr id="86" name=""/>
          <p:cNvSpPr txBox="1"/>
          <p:nvPr/>
        </p:nvSpPr>
        <p:spPr>
          <a:xfrm>
            <a:off x="424815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87" name=""/>
          <p:cNvSpPr txBox="1"/>
          <p:nvPr/>
        </p:nvSpPr>
        <p:spPr>
          <a:xfrm>
            <a:off x="424815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ыход]]></a:t>
            </a:r>
          </a:p>
        </p:txBody>
      </p:sp>
      <p:sp>
        <p:nvSpPr>
          <p:cNvPr id="88" name=""/>
          <p:cNvSpPr txBox="1"/>
          <p:nvPr/>
        </p:nvSpPr>
        <p:spPr>
          <a:xfrm>
            <a:off x="424815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89" name=""/>
          <p:cNvSpPr txBox="1"/>
          <p:nvPr/>
        </p:nvSpPr>
        <p:spPr>
          <a:xfrm>
            <a:off x="424815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расписывается в формуляре в получении книг, получает книги]]></a:t>
            </a:r>
          </a:p>
        </p:txBody>
      </p:sp>
      <p:sp>
        <p:nvSpPr>
          <p:cNvPr id="90" name=""/>
          <p:cNvSpPr txBox="1"/>
          <p:nvPr/>
        </p:nvSpPr>
        <p:spPr>
          <a:xfrm>
            <a:off x="424815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СБОР ФАКТИЧЕСКИХ ДАННЫХ ПРОЦЕССА]]></a:t>
            </a:r>
          </a:p>
        </p:txBody>
      </p:sp>
      <p:graphicFrame>
        <p:nvGraphicFramePr>
          <p:cNvPr id="5" name="" descr="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АНАЛИЗ И РЕШЕНИЕ ПРОБЛЕМ]]></a:t>
            </a:r>
          </a:p>
        </p:txBody>
      </p:sp>
      <p:graphicFrame>
        <p:nvGraphicFramePr>
          <p:cNvPr id="5" name="" descr="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542925"/>
                <a:gridCol w="3133725"/>
                <a:gridCol w="3133725"/>
                <a:gridCol w="3133725"/>
              </a:tblGrid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n/n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роблема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ричина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Решение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Ожидает своей очереди, если в библиотеке находятся другие пользователи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Долгий процесс поиска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аличие возможности для пользователя заранее выполнить заказ на получение литературы через электронные ресурс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еобходимой книги нет в фонде библиотеки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Либо книга выдана пользователю библиотеки, либо недостаточное количество экземпляров данной книги в фонде библиотеки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Обеспечение библиотекарем очерёдности выдачи книг с помощью предварительного заказа на получение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Затрата времени библиотекарем на поиск запрашиваемого произведения в литературных сборниках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едостаточное количество экземпляров данной книги в фонде библиотеки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Обеспечение библиотекарем очерёдности выдачи книг с помощью предварительного заказа на получение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4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Затрата времени библиотекарем на передвижение из-за большого расстояния между стеллажами с библиотечным фондом и местом выдачи литературы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Удалённость стеллажей, расстановка фонда без приоритета на часто запрашиваемую литературу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Расстановка библиотечного фонда часто запрашиваемой литературы на более близком расстоянии от места выдачи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КАРТА ЦЕЛЕВОГО СОСТОЯНИЯ ПРОЦЕССА]]></a:t>
            </a:r>
          </a:p>
        </p:txBody>
      </p:sp>
      <p:sp>
        <p:nvSpPr>
          <p:cNvPr id="5" name="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6" name="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Время протекания процесса:
]]></a:t>
            </a: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0 мин
]]></a:t>
            </a: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Предлагаемые решения:
]]></a:t>
            </a:r>
            <a:r>
              <a:rPr lang="ru-RU" sz="10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. Наличие возможности для пользователя заранее выполнить заказ на получение литературы через электронный ресурс
2. Библиотекарь заранее подбирает необходимую литературу, выстраивает очередность её выдачи между пользователями. В случае отсутствия необходимой книги, делает замену из списка запрашиваемой литературы. Назначает день, когда можно подойти в библиотеку за книгами]]></a:t>
            </a:r>
          </a:p>
        </p:txBody>
      </p:sp>
      <p:sp>
        <p:nvSpPr>
          <p:cNvPr id="7" name="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Легенда:
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0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облема]]></a:t>
            </a:r>
          </a:p>
        </p:txBody>
      </p:sp>
      <p:pic>
        <p:nvPicPr>
          <p:cNvPr id="11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Решение]]></a:t>
            </a:r>
          </a:p>
        </p:txBody>
      </p:sp>
      <p:pic>
        <p:nvPicPr>
          <p:cNvPr id="14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озврат к предыдущему этапу]]></a:t>
            </a:r>
          </a:p>
        </p:txBody>
      </p:sp>
      <p:pic>
        <p:nvPicPr>
          <p:cNvPr id="16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3 ч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лительность
по регламенту]]></a:t>
            </a:r>
          </a:p>
        </p:txBody>
      </p:sp>
      <p:pic>
        <p:nvPicPr>
          <p:cNvPr id="19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sp>
        <p:nvSpPr>
          <p:cNvPr id="21" name="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лительность
по регламенту]]></a:t>
            </a:r>
          </a:p>
        </p:txBody>
      </p:sp>
      <p:sp>
        <p:nvSpPr>
          <p:cNvPr id="22" name="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23" name="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ход]]></a:t>
            </a:r>
          </a:p>
        </p:txBody>
      </p:sp>
      <p:sp>
        <p:nvSpPr>
          <p:cNvPr id="24" name="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25" name="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приходит в библиотеку ]]></a:t>
            </a:r>
          </a:p>
        </p:txBody>
      </p:sp>
      <p:sp>
        <p:nvSpPr>
          <p:cNvPr id="26" name="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27" name="" descr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 мин мин]]></a:t>
            </a:r>
          </a:p>
        </p:txBody>
      </p:sp>
      <p:sp>
        <p:nvSpPr>
          <p:cNvPr id="29" name="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30" name="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]]></a:t>
            </a:r>
          </a:p>
        </p:txBody>
      </p:sp>
      <p:sp>
        <p:nvSpPr>
          <p:cNvPr id="31" name="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 мин мин]]></a:t>
            </a:r>
          </a:p>
        </p:txBody>
      </p:sp>
      <p:sp>
        <p:nvSpPr>
          <p:cNvPr id="32" name="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]]></a:t>
            </a:r>
          </a:p>
        </p:txBody>
      </p:sp>
      <p:sp>
        <p:nvSpPr>
          <p:cNvPr id="33" name="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Озвучивает библиотекарю номер заявки, поданной на книги по программе школьного чтения через электронный ресурс (электронная почта учреждения, страница учреждения в социальной сети) ]]></a:t>
            </a:r>
          </a:p>
        </p:txBody>
      </p:sp>
      <p:sp>
        <p:nvSpPr>
          <p:cNvPr id="34" name="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35" name="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36" name="" descr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1]]></a:t>
            </a:r>
          </a:p>
        </p:txBody>
      </p:sp>
      <p:pic>
        <p:nvPicPr>
          <p:cNvPr id="38" name="" descr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40" name="" descr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2" name=""/>
          <p:cNvSpPr txBox="1"/>
          <p:nvPr/>
        </p:nvSpPr>
        <p:spPr>
          <a:xfrm>
            <a:off x="424815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</a:p>
        </p:txBody>
      </p:sp>
      <p:sp>
        <p:nvSpPr>
          <p:cNvPr id="43" name="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4" name=""/>
          <p:cNvSpPr txBox="1"/>
          <p:nvPr/>
        </p:nvSpPr>
        <p:spPr>
          <a:xfrm>
            <a:off x="424815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5" name="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46" name="" descr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47" name="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8" name="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49" name="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 мин мин]]></a:t>
            </a:r>
          </a:p>
        </p:txBody>
      </p:sp>
      <p:sp>
        <p:nvSpPr>
          <p:cNvPr id="50" name="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51" name="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Ищет формуляр, проверяет наличие выданных книг и не возвращённых в библиотеку в положенный срок]]></a:t>
            </a:r>
          </a:p>
        </p:txBody>
      </p:sp>
      <p:sp>
        <p:nvSpPr>
          <p:cNvPr id="52" name="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53" name="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54" name="" descr="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701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5" name=""/>
          <p:cNvSpPr txBox="1"/>
          <p:nvPr/>
        </p:nvSpPr>
        <p:spPr>
          <a:xfrm>
            <a:off x="6553200" y="38195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56" name="" descr="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57" name="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58" name=""/>
          <p:cNvSpPr txBox="1"/>
          <p:nvPr/>
        </p:nvSpPr>
        <p:spPr>
          <a:xfrm>
            <a:off x="723900" y="44958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3]]></a:t>
            </a:r>
          </a:p>
        </p:txBody>
      </p:sp>
      <p:sp>
        <p:nvSpPr>
          <p:cNvPr id="59" name=""/>
          <p:cNvSpPr txBox="1"/>
          <p:nvPr/>
        </p:nvSpPr>
        <p:spPr>
          <a:xfrm>
            <a:off x="1076325" y="44958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4 мин мин]]></a:t>
            </a:r>
          </a:p>
        </p:txBody>
      </p:sp>
      <p:sp>
        <p:nvSpPr>
          <p:cNvPr id="60" name="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61" name=""/>
          <p:cNvSpPr txBox="1"/>
          <p:nvPr/>
        </p:nvSpPr>
        <p:spPr>
          <a:xfrm>
            <a:off x="723900" y="55054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Определяет номер заказа на литературу и сверяет заранее подобранные книги с заявкой пользователя]]></a:t>
            </a:r>
          </a:p>
        </p:txBody>
      </p:sp>
      <p:sp>
        <p:nvSpPr>
          <p:cNvPr id="62" name=""/>
          <p:cNvSpPr txBox="1"/>
          <p:nvPr/>
        </p:nvSpPr>
        <p:spPr>
          <a:xfrm>
            <a:off x="723900" y="70199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63" name="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64" name="" descr="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6363" y="70199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5" name=""/>
          <p:cNvSpPr txBox="1"/>
          <p:nvPr/>
        </p:nvSpPr>
        <p:spPr>
          <a:xfrm>
            <a:off x="1371600" y="701992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pic>
        <p:nvPicPr>
          <p:cNvPr id="66" name="" descr="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713" y="70199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7" name=""/>
          <p:cNvSpPr txBox="1"/>
          <p:nvPr/>
        </p:nvSpPr>
        <p:spPr>
          <a:xfrm>
            <a:off x="723900" y="70580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68" name="" descr="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  <p:pic>
        <p:nvPicPr>
          <p:cNvPr id="69" name="" descr="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7875" y="5705475"/>
            <a:ext cx="342900" cy="428625"/>
          </a:xfrm>
          <a:prstGeom prst="rect">
            <a:avLst/>
          </a:prstGeom>
          <a:noFill/>
        </p:spPr>
      </p:pic>
      <p:sp>
        <p:nvSpPr>
          <p:cNvPr id="70" name="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71" name=""/>
          <p:cNvSpPr txBox="1"/>
          <p:nvPr/>
        </p:nvSpPr>
        <p:spPr>
          <a:xfrm>
            <a:off x="2486025" y="44958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4]]></a:t>
            </a:r>
          </a:p>
        </p:txBody>
      </p:sp>
      <p:sp>
        <p:nvSpPr>
          <p:cNvPr id="72" name=""/>
          <p:cNvSpPr txBox="1"/>
          <p:nvPr/>
        </p:nvSpPr>
        <p:spPr>
          <a:xfrm>
            <a:off x="2847975" y="44958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 мин мин]]></a:t>
            </a:r>
          </a:p>
        </p:txBody>
      </p:sp>
      <p:sp>
        <p:nvSpPr>
          <p:cNvPr id="73" name=""/>
          <p:cNvSpPr txBox="1"/>
          <p:nvPr/>
        </p:nvSpPr>
        <p:spPr>
          <a:xfrm>
            <a:off x="2486025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74" name=""/>
          <p:cNvSpPr txBox="1"/>
          <p:nvPr/>
        </p:nvSpPr>
        <p:spPr>
          <a:xfrm>
            <a:off x="2486025" y="55054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елает записи о выдаваемых книгах в формуляре пользователя]]></a:t>
            </a:r>
          </a:p>
        </p:txBody>
      </p:sp>
      <p:sp>
        <p:nvSpPr>
          <p:cNvPr id="75" name=""/>
          <p:cNvSpPr txBox="1"/>
          <p:nvPr/>
        </p:nvSpPr>
        <p:spPr>
          <a:xfrm>
            <a:off x="2486025" y="70199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76" name="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77" name="" descr="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43238" y="70199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78" name=""/>
          <p:cNvSpPr txBox="1"/>
          <p:nvPr/>
        </p:nvSpPr>
        <p:spPr>
          <a:xfrm>
            <a:off x="3019425" y="70580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79" name="" descr="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9525" y="5705475"/>
            <a:ext cx="342900" cy="428625"/>
          </a:xfrm>
          <a:prstGeom prst="rect">
            <a:avLst/>
          </a:prstGeom>
          <a:noFill/>
        </p:spPr>
      </p:pic>
      <p:sp>
        <p:nvSpPr>
          <p:cNvPr id="80" name=""/>
          <p:cNvSpPr txBox="1"/>
          <p:nvPr/>
        </p:nvSpPr>
        <p:spPr>
          <a:xfrm>
            <a:off x="424815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81" name=""/>
          <p:cNvSpPr txBox="1"/>
          <p:nvPr/>
        </p:nvSpPr>
        <p:spPr>
          <a:xfrm>
            <a:off x="424815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ыход]]></a:t>
            </a:r>
          </a:p>
        </p:txBody>
      </p:sp>
      <p:sp>
        <p:nvSpPr>
          <p:cNvPr id="82" name=""/>
          <p:cNvSpPr txBox="1"/>
          <p:nvPr/>
        </p:nvSpPr>
        <p:spPr>
          <a:xfrm>
            <a:off x="424815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83" name=""/>
          <p:cNvSpPr txBox="1"/>
          <p:nvPr/>
        </p:nvSpPr>
        <p:spPr>
          <a:xfrm>
            <a:off x="424815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расписывается в формуляре в получении книг, получает книги]]></a:t>
            </a:r>
          </a:p>
        </p:txBody>
      </p:sp>
      <p:sp>
        <p:nvSpPr>
          <p:cNvPr id="84" name=""/>
          <p:cNvSpPr txBox="1"/>
          <p:nvPr/>
        </p:nvSpPr>
        <p:spPr>
          <a:xfrm>
            <a:off x="424815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ЛАН МЕРОПРИЯТИЙ]]></a:t>
            </a:r>
          </a:p>
        </p:txBody>
      </p:sp>
      <p:graphicFrame>
        <p:nvGraphicFramePr>
          <p:cNvPr id="5" name="" descr=""/>
          <p:cNvGraphicFramePr>
            <a:graphicFrameLocks noGrp="1"/>
          </p:cNvGraphicFramePr>
          <p:nvPr/>
        </p:nvGraphicFramePr>
        <p:xfrm>
          <a:off x="504825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61950"/>
                <a:gridCol w="3238500"/>
                <a:gridCol w="1076325"/>
                <a:gridCol w="1076325"/>
                <a:gridCol w="3238500"/>
                <a:gridCol w="723900"/>
              </a:tblGrid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п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Задача, Ответственный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План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Факт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Замечани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b="1" sz="10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Статус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Создание отдельной электронной почты для приёма заявок от пользователей на получение литературы
(Ответственный: Родичева Мария Алексеевна)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2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2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3200" spc="0" u="none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<![CDATA[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Зонирование и расстановка библиотечного фонда часто запрашиваемой литературы 
(Ответственный: Родичева Мария Алексеевна)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5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15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3200" spc="0" u="none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<![CDATA[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3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Назначение ответственных лиц за контроль над поступлением заявок через сообщение в электронной почте, социальной сети
(Ответственный: Изосова Алевтина Васильевна)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0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0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3200" spc="0" u="none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<![CDATA[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0"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4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Распространение информации о возможности заранее выполнить заказ на получение литературы по программе школьного чтения через электронные ресурсы
(Ответственный: Родичева Мария Алексеевна)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1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21.03.2025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900" spc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<![CDATA[ 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l" fontAlgn="t" marL="38100" marR="38100" indent="0" lvl="0">
                        <a:lnSpc>
                          <a:spcPct val="100000"/>
                        </a:lnSpc>
                      </a:pPr>
                      <a:r>
                        <a:rPr lang="ru-RU" sz="3200" spc="0" u="none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<![CDATA[●]]></a:t>
                      </a:r>
                    </a:p>
                  </a:txBody>
                  <a:tcPr anchor="t"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МОНИТОРИНГ ДОСТИГНУТЫХ РЕЗУЛЬТАТОВ]]></a:t>
            </a:r>
          </a:p>
        </p:txBody>
      </p:sp>
      <p:graphicFrame>
        <p:nvGraphicFramePr>
          <p:cNvPr id="5" name="" descr="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1" name="Logo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3" name="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4" name="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anchor="b" rtlCol="0" bIns="45720" lIns="91440" rIns="91440" tIns="45720">
            <a:normAutofit/>
          </a:bodyPr>
          <a:lstStyle/>
          <a:p>
            <a:pPr algn="r" fontAlgn="b" marL="0" marR="0" indent="0" lvl="0">
              <a:lnSpc>
                <a:spcPct val="100000"/>
              </a:lnSpc>
            </a:pPr>
            <a:r>
              <a:rPr lang="ru-RU" b="1" sz="2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КАРТА ДОСТИГНУТОГО СОСТОЯНИЯ ПРОЦЕССА]]></a:t>
            </a:r>
          </a:p>
        </p:txBody>
      </p:sp>
      <p:sp>
        <p:nvSpPr>
          <p:cNvPr id="5" name="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6" name="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Время протекания процесса:
]]></a:t>
            </a: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0 мин
]]></a:t>
            </a: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Решения:
]]></a:t>
            </a:r>
            <a:r>
              <a:rPr lang="ru-RU" sz="10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 ]]></a:t>
            </a:r>
          </a:p>
        </p:txBody>
      </p:sp>
      <p:sp>
        <p:nvSpPr>
          <p:cNvPr id="7" name="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b="1" sz="1100" spc="0" u="none">
                <a:solidFill>
                  <a:srgbClr val="2F658E">
                    <a:alpha val="100000"/>
                  </a:srgbClr>
                </a:solidFill>
                <a:latin typeface="Scada"/>
              </a:rPr>
              <a:t><![CDATA[Легенда:
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0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роблема]]></a:t>
            </a:r>
          </a:p>
        </p:txBody>
      </p:sp>
      <p:pic>
        <p:nvPicPr>
          <p:cNvPr id="11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Решение]]></a:t>
            </a:r>
          </a:p>
        </p:txBody>
      </p:sp>
      <p:pic>
        <p:nvPicPr>
          <p:cNvPr id="14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anchor="t" rtlCol="0" bIns="45720" lIns="91440" rIns="91440" tIns="45720">
            <a:norm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озврат к предыдущему этапу]]></a:t>
            </a:r>
          </a:p>
        </p:txBody>
      </p:sp>
      <p:pic>
        <p:nvPicPr>
          <p:cNvPr id="16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3 ч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лительность
по регламенту]]></a:t>
            </a:r>
          </a:p>
        </p:txBody>
      </p:sp>
      <p:pic>
        <p:nvPicPr>
          <p:cNvPr id="19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12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sp>
        <p:nvSpPr>
          <p:cNvPr id="21" name="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anchor="t" wrap="none" rtlCol="0" bIns="45720" lIns="91440" rIns="91440" tIns="45720">
            <a:noAutofit/>
          </a:bodyPr>
          <a:lstStyle/>
          <a:p>
            <a:pPr algn="ctr" fontAlgn="t" marL="0" marR="0" indent="0" lvl="0">
              <a:lnSpc>
                <a:spcPct val="100000"/>
              </a:lnSpc>
            </a:pPr>
            <a:r>
              <a:rPr lang="ru-RU" sz="8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лительность
по регламенту]]></a:t>
            </a:r>
          </a:p>
        </p:txBody>
      </p:sp>
      <p:sp>
        <p:nvSpPr>
          <p:cNvPr id="22" name="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23" name="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ход]]></a:t>
            </a:r>
          </a:p>
        </p:txBody>
      </p:sp>
      <p:sp>
        <p:nvSpPr>
          <p:cNvPr id="24" name="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25" name="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приходит в библиотеку ]]></a:t>
            </a:r>
          </a:p>
        </p:txBody>
      </p:sp>
      <p:sp>
        <p:nvSpPr>
          <p:cNvPr id="26" name="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27" name="" descr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 мин мин]]></a:t>
            </a:r>
          </a:p>
        </p:txBody>
      </p:sp>
      <p:sp>
        <p:nvSpPr>
          <p:cNvPr id="29" name="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30" name="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]]></a:t>
            </a:r>
          </a:p>
        </p:txBody>
      </p:sp>
      <p:sp>
        <p:nvSpPr>
          <p:cNvPr id="31" name="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 мин мин]]></a:t>
            </a:r>
          </a:p>
        </p:txBody>
      </p:sp>
      <p:sp>
        <p:nvSpPr>
          <p:cNvPr id="32" name="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]]></a:t>
            </a:r>
          </a:p>
        </p:txBody>
      </p:sp>
      <p:sp>
        <p:nvSpPr>
          <p:cNvPr id="33" name="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Озвучивает библиотекарю номер заявки, поданной на книги по программе школьного чтения через электронный ресурс (электронная почта учреждения, страница учреждения в социальной сети) ]]></a:t>
            </a:r>
          </a:p>
        </p:txBody>
      </p:sp>
      <p:sp>
        <p:nvSpPr>
          <p:cNvPr id="34" name="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35" name="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36" name="" descr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1]]></a:t>
            </a:r>
          </a:p>
        </p:txBody>
      </p:sp>
      <p:pic>
        <p:nvPicPr>
          <p:cNvPr id="38" name="" descr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40" name="" descr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2" name=""/>
          <p:cNvSpPr txBox="1"/>
          <p:nvPr/>
        </p:nvSpPr>
        <p:spPr>
          <a:xfrm>
            <a:off x="424815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</a:p>
        </p:txBody>
      </p:sp>
      <p:sp>
        <p:nvSpPr>
          <p:cNvPr id="43" name="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4" name=""/>
          <p:cNvSpPr txBox="1"/>
          <p:nvPr/>
        </p:nvSpPr>
        <p:spPr>
          <a:xfrm>
            <a:off x="424815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5" name="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46" name="" descr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47" name="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48" name="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sp>
        <p:nvSpPr>
          <p:cNvPr id="49" name="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1 мин мин]]></a:t>
            </a:r>
          </a:p>
        </p:txBody>
      </p:sp>
      <p:sp>
        <p:nvSpPr>
          <p:cNvPr id="50" name="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51" name="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Ищет формуляр, проверяет наличие выданных книг и не возвращённых в библиотеку в положенный срок]]></a:t>
            </a:r>
          </a:p>
        </p:txBody>
      </p:sp>
      <p:sp>
        <p:nvSpPr>
          <p:cNvPr id="52" name="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53" name="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54" name="" descr="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701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5" name=""/>
          <p:cNvSpPr txBox="1"/>
          <p:nvPr/>
        </p:nvSpPr>
        <p:spPr>
          <a:xfrm>
            <a:off x="6553200" y="38195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56" name="" descr="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57" name="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58" name=""/>
          <p:cNvSpPr txBox="1"/>
          <p:nvPr/>
        </p:nvSpPr>
        <p:spPr>
          <a:xfrm>
            <a:off x="723900" y="44958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3]]></a:t>
            </a:r>
          </a:p>
        </p:txBody>
      </p:sp>
      <p:sp>
        <p:nvSpPr>
          <p:cNvPr id="59" name=""/>
          <p:cNvSpPr txBox="1"/>
          <p:nvPr/>
        </p:nvSpPr>
        <p:spPr>
          <a:xfrm>
            <a:off x="1076325" y="44958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4 мин мин]]></a:t>
            </a:r>
          </a:p>
        </p:txBody>
      </p:sp>
      <p:sp>
        <p:nvSpPr>
          <p:cNvPr id="60" name="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61" name=""/>
          <p:cNvSpPr txBox="1"/>
          <p:nvPr/>
        </p:nvSpPr>
        <p:spPr>
          <a:xfrm>
            <a:off x="723900" y="55054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Определяет номер заказа на литературу и сверяет заранее подобранные книги с заявкой пользователя]]></a:t>
            </a:r>
          </a:p>
        </p:txBody>
      </p:sp>
      <p:sp>
        <p:nvSpPr>
          <p:cNvPr id="62" name=""/>
          <p:cNvSpPr txBox="1"/>
          <p:nvPr/>
        </p:nvSpPr>
        <p:spPr>
          <a:xfrm>
            <a:off x="723900" y="70199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63" name="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64" name="" descr="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6363" y="70199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5" name=""/>
          <p:cNvSpPr txBox="1"/>
          <p:nvPr/>
        </p:nvSpPr>
        <p:spPr>
          <a:xfrm>
            <a:off x="1371600" y="7019925"/>
            <a:ext cx="542925" cy="3619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FFFFFF">
                    <a:alpha val="100000"/>
                  </a:srgbClr>
                </a:solidFill>
                <a:latin typeface="Scada"/>
              </a:rPr>
              <a:t><![CDATA[2]]></a:t>
            </a:r>
          </a:p>
        </p:txBody>
      </p:sp>
      <p:pic>
        <p:nvPicPr>
          <p:cNvPr id="66" name="" descr="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713" y="70199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7" name=""/>
          <p:cNvSpPr txBox="1"/>
          <p:nvPr/>
        </p:nvSpPr>
        <p:spPr>
          <a:xfrm>
            <a:off x="723900" y="70580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68" name="" descr="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  <p:pic>
        <p:nvPicPr>
          <p:cNvPr id="69" name="" descr="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7875" y="5705475"/>
            <a:ext cx="342900" cy="428625"/>
          </a:xfrm>
          <a:prstGeom prst="rect">
            <a:avLst/>
          </a:prstGeom>
          <a:noFill/>
        </p:spPr>
      </p:pic>
      <p:sp>
        <p:nvSpPr>
          <p:cNvPr id="70" name="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71" name=""/>
          <p:cNvSpPr txBox="1"/>
          <p:nvPr/>
        </p:nvSpPr>
        <p:spPr>
          <a:xfrm>
            <a:off x="2486025" y="44958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4]]></a:t>
            </a:r>
          </a:p>
        </p:txBody>
      </p:sp>
      <p:sp>
        <p:nvSpPr>
          <p:cNvPr id="72" name=""/>
          <p:cNvSpPr txBox="1"/>
          <p:nvPr/>
        </p:nvSpPr>
        <p:spPr>
          <a:xfrm>
            <a:off x="2847975" y="44958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2 мин мин]]></a:t>
            </a:r>
          </a:p>
        </p:txBody>
      </p:sp>
      <p:sp>
        <p:nvSpPr>
          <p:cNvPr id="73" name=""/>
          <p:cNvSpPr txBox="1"/>
          <p:nvPr/>
        </p:nvSpPr>
        <p:spPr>
          <a:xfrm>
            <a:off x="2486025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Библиотекарь]]></a:t>
            </a:r>
          </a:p>
        </p:txBody>
      </p:sp>
      <p:sp>
        <p:nvSpPr>
          <p:cNvPr id="74" name=""/>
          <p:cNvSpPr txBox="1"/>
          <p:nvPr/>
        </p:nvSpPr>
        <p:spPr>
          <a:xfrm>
            <a:off x="2486025" y="55054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Делает записи о выдаваемых книгах в формуляре пользователя]]></a:t>
            </a:r>
          </a:p>
        </p:txBody>
      </p:sp>
      <p:sp>
        <p:nvSpPr>
          <p:cNvPr id="75" name=""/>
          <p:cNvSpPr txBox="1"/>
          <p:nvPr/>
        </p:nvSpPr>
        <p:spPr>
          <a:xfrm>
            <a:off x="2486025" y="70199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76" name=""/>
          <p:cNvSpPr txBox="1"/>
          <p:nvPr/>
        </p:nvSpPr>
        <p:spPr>
          <a:xfrm>
            <a:off x="2486025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pic>
        <p:nvPicPr>
          <p:cNvPr id="77" name="" descr="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43238" y="70199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78" name=""/>
          <p:cNvSpPr txBox="1"/>
          <p:nvPr/>
        </p:nvSpPr>
        <p:spPr>
          <a:xfrm>
            <a:off x="3019425" y="7058025"/>
            <a:ext cx="609600" cy="285750"/>
          </a:xfrm>
          <a:prstGeom prst="rect">
            <a:avLst/>
          </a:prstGeom>
          <a:noFill/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b="1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НЕТ]]></a:t>
            </a:r>
          </a:p>
        </p:txBody>
      </p:sp>
      <p:pic>
        <p:nvPicPr>
          <p:cNvPr id="79" name="" descr="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9525" y="5705475"/>
            <a:ext cx="342900" cy="428625"/>
          </a:xfrm>
          <a:prstGeom prst="rect">
            <a:avLst/>
          </a:prstGeom>
          <a:noFill/>
        </p:spPr>
      </p:pic>
      <p:sp>
        <p:nvSpPr>
          <p:cNvPr id="80" name=""/>
          <p:cNvSpPr txBox="1"/>
          <p:nvPr/>
        </p:nvSpPr>
        <p:spPr>
          <a:xfrm>
            <a:off x="424815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81" name=""/>
          <p:cNvSpPr txBox="1"/>
          <p:nvPr/>
        </p:nvSpPr>
        <p:spPr>
          <a:xfrm>
            <a:off x="424815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rtlCol="0" bIns="45720" lIns="91440" rIns="91440" tIns="45720">
            <a:normAutofit/>
          </a:bodyPr>
          <a:lstStyle/>
          <a:p>
            <a:pPr algn="ctr" fontAlgn="ctr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Выход]]></a:t>
            </a:r>
          </a:p>
        </p:txBody>
      </p:sp>
      <p:sp>
        <p:nvSpPr>
          <p:cNvPr id="82" name=""/>
          <p:cNvSpPr txBox="1"/>
          <p:nvPr/>
        </p:nvSpPr>
        <p:spPr>
          <a:xfrm>
            <a:off x="424815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  <p:sp>
        <p:nvSpPr>
          <p:cNvPr id="83" name=""/>
          <p:cNvSpPr txBox="1"/>
          <p:nvPr/>
        </p:nvSpPr>
        <p:spPr>
          <a:xfrm>
            <a:off x="424815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normAutofit/>
          </a:bodyPr>
          <a:lstStyle/>
          <a:p>
            <a:pPr algn="l" fontAlgn="t" marL="0" marR="0" indent="0" lvl="0">
              <a:lnSpc>
                <a:spcPct val="100000"/>
              </a:lnSpc>
            </a:pPr>
            <a:r>
              <a:rPr lang="ru-RU" sz="900" spc="0" u="none">
                <a:solidFill>
                  <a:srgbClr val="000000">
                    <a:alpha val="100000"/>
                  </a:srgbClr>
                </a:solidFill>
                <a:latin typeface="Scada"/>
              </a:rPr>
              <a:t><![CDATA[Пользователь расписывается в формуляре в получении книг, получает книги]]></a:t>
            </a:r>
          </a:p>
        </p:txBody>
      </p:sp>
      <p:sp>
        <p:nvSpPr>
          <p:cNvPr id="84" name=""/>
          <p:cNvSpPr txBox="1"/>
          <p:nvPr/>
        </p:nvSpPr>
        <p:spPr>
          <a:xfrm>
            <a:off x="424815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rtlCol="0" bIns="45720" lIns="91440" rIns="91440" tIns="45720">
            <a:spAutoFit/>
          </a:bodyPr>
          <a:lstStyle/>
          <a:p>
            <a:pPr algn="l" fontAlgn="t" marL="0" marR="0" indent="0" lvl="0">
              <a:lnSpc>
                <a:spcPct val="10000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3">
  <a:themeElements>
    <a:clrScheme name="Theme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2025-07-07T09:22:03Z</dcterms:created>
  <dcterms:modified xsi:type="dcterms:W3CDTF">2025-07-07T09:22:03Z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