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Override PartName="/ppt/charts/chart43.xml" ContentType="application/vnd.openxmlformats-officedocument.drawingml.chart+xml"/>
  <Override PartName="/ppt/charts/chart72.xml" ContentType="application/vnd.openxmlformats-officedocument.drawingml.chart+xml"/>
  <Default Extension="jfif" ContentType="image/jpeg"/>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10692000" cy="7560000" type="A4"/>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presProps" Target="presProps.xml"/>
  <Relationship Id="rId26" Type="http://schemas.openxmlformats.org/officeDocument/2006/relationships/viewProps" Target="viewProps.xml"/>
  <Relationship Id="rId27" Type="http://schemas.openxmlformats.org/officeDocument/2006/relationships/tableStyles" Target="tableStyles.xml"/>
</Relationships>

</file>

<file path=ppt/charts/chart4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lgn="l" fontAlgn="base" marL="0" marR="0" indent="0" lvl="0">
              <a:defRPr/>
            </a:pPr>
            <a:r>
              <a:rPr lang="en-US" dirty="0" b="false" i="false" strike="noStrike" sz="1800" u="none">
                <a:solidFill>
                  <a:srgbClr val="000000">
                    <a:alpha val="100000"/>
                  </a:srgbClr>
                </a:solidFill>
                <a:latin typeface="Calibri"/>
              </a:rPr>
              <a:t> </a:t>
            </a:r>
            <a:endParaRPr lang="en-US" dirty="0"/>
          </a:p>
        </c:rich>
      </c:tx>
      <c:layout>
        <c:manualLayout>
          <c:xMode val="edge"/>
          <c:yMode val="edge"/>
          <c:x val="0.01"/>
          <c:y val="0.01"/>
        </c:manualLayout>
      </c:layout>
      <c:overlay val="0"/>
    </c:title>
    <c:autoTitleDeleted val="0"/>
    <c:view3D>
      <c:rotX val="0"/>
      <c:hPercent val="100"/>
      <c:rotY val="0"/>
      <c:depthPercent val="100"/>
      <c:rAngAx val="1"/>
      <c:perspective val="30"/>
    </c:view3D>
    <c:plotArea>
      <c:layout>
        <c:manualLayout>
          <c:xMode val="edge"/>
          <c:yMode val="edge"/>
        </c:manualLayout>
      </c:layout>
      <c:barChart>
        <c:barDir val="col"/>
        <c:grouping val="stacked"/>
        <c:ser>
          <c:idx val="0"/>
          <c:order val="0"/>
          <c:tx>
            <c:v>Выявление задолженности</c:v>
          </c:tx>
          <c:dLbls>
            <c:txPr>
              <a:bodyPr/>
              <a:lstStyle/>
              <a:p>
                <a:pPr>
                  <a:defRPr b="false" i="false" strike="noStrike" sz="900" u="none">
                    <a:solidFill>
                      <a:srgbClr val="000000">
                        <a:alpha val="100000"/>
                      </a:srgbClr>
                    </a:solidFill>
                    <a:latin typeface="Calibri"/>
                  </a:defRPr>
                </a:pPr>
                <a:endParaRPr lang="en-US" dirty="0"/>
              </a:p>
            </c:txPr>
            <c:dLblPos val="ctr"/>
            <c:showVal val="1"/>
            <c:showCatName val="0"/>
            <c:showSerName val="0"/>
            <c:showPercent val="0"/>
            <c:separator/>
            <c:showLeaderLines val="1"/>
          </c:dLbls>
          <c:spPr>
            <a:solidFill>
              <a:srgbClr val="FF9966">
                <a:alpha val="100000"/>
              </a:srgbClr>
            </a:solidFill>
          </c:spPr>
          <c:cat>
            <c:strLit>
              <c:ptCount val="2"/>
              <c:pt idx="0">
                <c:v>текущее</c:v>
              </c:pt>
              <c:pt idx="1">
                <c:v>целевое</c:v>
              </c:pt>
            </c:strLit>
          </c:cat>
          <c:val>
            <c:numLit>
              <c:ptCount val="2"/>
              <c:pt idx="0">
                <c:v>1</c:v>
              </c:pt>
              <c:pt idx="1">
                <c:v>1</c:v>
              </c:pt>
            </c:numLit>
          </c:val>
        </c:ser>
        <c:ser>
          <c:idx val="1"/>
          <c:order val="1"/>
          <c:tx>
            <c:v>Формирование запроса в КУМИ о предоставлении копий документов (договора, выписки)</c:v>
          </c:tx>
          <c:dLbls>
            <c:txPr>
              <a:bodyPr/>
              <a:lstStyle/>
              <a:p>
                <a:pPr>
                  <a:defRPr b="false" i="false" strike="noStrike" sz="900" u="none">
                    <a:solidFill>
                      <a:srgbClr val="000000">
                        <a:alpha val="100000"/>
                      </a:srgbClr>
                    </a:solidFill>
                    <a:latin typeface="Calibri"/>
                  </a:defRPr>
                </a:pPr>
                <a:endParaRPr lang="en-US" dirty="0"/>
              </a:p>
            </c:txPr>
            <c:dLblPos val="ctr"/>
            <c:showVal val="1"/>
            <c:showCatName val="0"/>
            <c:showSerName val="0"/>
            <c:showPercent val="0"/>
            <c:separator/>
            <c:showLeaderLines val="1"/>
          </c:dLbls>
          <c:spPr>
            <a:solidFill>
              <a:srgbClr val="99CCFF">
                <a:alpha val="100000"/>
              </a:srgbClr>
            </a:solidFill>
          </c:spPr>
          <c:cat>
            <c:strLit>
              <c:ptCount val="2"/>
              <c:pt idx="0">
                <c:v>текущее</c:v>
              </c:pt>
              <c:pt idx="1">
                <c:v>целевое</c:v>
              </c:pt>
            </c:strLit>
          </c:cat>
          <c:val>
            <c:numLit>
              <c:ptCount val="2"/>
              <c:pt idx="0">
                <c:v>2</c:v>
              </c:pt>
              <c:pt idx="1">
                <c:v>2</c:v>
              </c:pt>
            </c:numLit>
          </c:val>
        </c:ser>
        <c:ser>
          <c:idx val="2"/>
          <c:order val="2"/>
          <c:tx>
            <c:v>Формирование пакета документов и предоставление в отдел бух учета</c:v>
          </c:tx>
          <c:dLbls>
            <c:txPr>
              <a:bodyPr/>
              <a:lstStyle/>
              <a:p>
                <a:pPr>
                  <a:defRPr b="false" i="false" strike="noStrike" sz="900" u="none">
                    <a:solidFill>
                      <a:srgbClr val="000000">
                        <a:alpha val="100000"/>
                      </a:srgbClr>
                    </a:solidFill>
                    <a:latin typeface="Calibri"/>
                  </a:defRPr>
                </a:pPr>
                <a:endParaRPr lang="en-US" dirty="0"/>
              </a:p>
            </c:txPr>
            <c:dLblPos val="ctr"/>
            <c:showVal val="1"/>
            <c:showCatName val="0"/>
            <c:showSerName val="0"/>
            <c:showPercent val="0"/>
            <c:separator/>
            <c:showLeaderLines val="1"/>
          </c:dLbls>
          <c:spPr>
            <a:solidFill>
              <a:srgbClr val="669966">
                <a:alpha val="100000"/>
              </a:srgbClr>
            </a:solidFill>
          </c:spPr>
          <c:cat>
            <c:strLit>
              <c:ptCount val="2"/>
              <c:pt idx="0">
                <c:v>текущее</c:v>
              </c:pt>
              <c:pt idx="1">
                <c:v>целевое</c:v>
              </c:pt>
            </c:strLit>
          </c:cat>
          <c:val>
            <c:numLit>
              <c:ptCount val="2"/>
              <c:pt idx="0">
                <c:v>3</c:v>
              </c:pt>
              <c:pt idx="1">
                <c:v>2</c:v>
              </c:pt>
            </c:numLit>
          </c:val>
        </c:ser>
        <c:ser>
          <c:idx val="3"/>
          <c:order val="3"/>
          <c:tx>
            <c:v>Формирование пакета документов в суд (справки для суда)</c:v>
          </c:tx>
          <c:dLbls>
            <c:txPr>
              <a:bodyPr/>
              <a:lstStyle/>
              <a:p>
                <a:pPr>
                  <a:defRPr b="false" i="false" strike="noStrike" sz="900" u="none">
                    <a:solidFill>
                      <a:srgbClr val="000000">
                        <a:alpha val="100000"/>
                      </a:srgbClr>
                    </a:solidFill>
                    <a:latin typeface="Calibri"/>
                  </a:defRPr>
                </a:pPr>
                <a:endParaRPr lang="en-US" dirty="0"/>
              </a:p>
            </c:txPr>
            <c:dLblPos val="ctr"/>
            <c:showVal val="1"/>
            <c:showCatName val="0"/>
            <c:showSerName val="0"/>
            <c:showPercent val="0"/>
            <c:separator/>
            <c:showLeaderLines val="1"/>
          </c:dLbls>
          <c:spPr>
            <a:solidFill>
              <a:srgbClr val="CCCC99">
                <a:alpha val="100000"/>
              </a:srgbClr>
            </a:solidFill>
          </c:spPr>
          <c:cat>
            <c:strLit>
              <c:ptCount val="2"/>
              <c:pt idx="0">
                <c:v>текущее</c:v>
              </c:pt>
              <c:pt idx="1">
                <c:v>целевое</c:v>
              </c:pt>
            </c:strLit>
          </c:cat>
          <c:val>
            <c:numLit>
              <c:ptCount val="2"/>
              <c:pt idx="0">
                <c:v>3</c:v>
              </c:pt>
              <c:pt idx="1">
                <c:v>2</c:v>
              </c:pt>
            </c:numLit>
          </c:val>
        </c:ser>
        <c:ser>
          <c:idx val="4"/>
          <c:order val="4"/>
          <c:tx>
            <c:v>проверка документов</c:v>
          </c:tx>
          <c:dLbls>
            <c:txPr>
              <a:bodyPr/>
              <a:lstStyle/>
              <a:p>
                <a:pPr>
                  <a:defRPr b="false" i="false" strike="noStrike" sz="900" u="none">
                    <a:solidFill>
                      <a:srgbClr val="000000">
                        <a:alpha val="100000"/>
                      </a:srgbClr>
                    </a:solidFill>
                    <a:latin typeface="Calibri"/>
                  </a:defRPr>
                </a:pPr>
                <a:endParaRPr lang="en-US" dirty="0"/>
              </a:p>
            </c:txPr>
            <c:dLblPos val="ctr"/>
            <c:showVal val="1"/>
            <c:showCatName val="0"/>
            <c:showSerName val="0"/>
            <c:showPercent val="0"/>
            <c:separator/>
            <c:showLeaderLines val="1"/>
          </c:dLbls>
          <c:spPr>
            <a:solidFill>
              <a:srgbClr val="9966CC">
                <a:alpha val="100000"/>
              </a:srgbClr>
            </a:solidFill>
          </c:spPr>
          <c:cat>
            <c:strLit>
              <c:ptCount val="2"/>
              <c:pt idx="0">
                <c:v>текущее</c:v>
              </c:pt>
              <c:pt idx="1">
                <c:v>целевое</c:v>
              </c:pt>
            </c:strLit>
          </c:cat>
          <c:val>
            <c:numLit>
              <c:ptCount val="2"/>
              <c:pt idx="0">
                <c:v>1</c:v>
              </c:pt>
              <c:pt idx="1">
                <c:v>1</c:v>
              </c:pt>
            </c:numLit>
          </c:val>
        </c:ser>
        <c:ser>
          <c:idx val="5"/>
          <c:order val="5"/>
          <c:tx>
            <c:v>исправление замечаний</c:v>
          </c:tx>
          <c:dLbls>
            <c:txPr>
              <a:bodyPr/>
              <a:lstStyle/>
              <a:p>
                <a:pPr>
                  <a:defRPr b="false" i="false" strike="noStrike" sz="900" u="none">
                    <a:solidFill>
                      <a:srgbClr val="000000">
                        <a:alpha val="100000"/>
                      </a:srgbClr>
                    </a:solidFill>
                    <a:latin typeface="Calibri"/>
                  </a:defRPr>
                </a:pPr>
                <a:endParaRPr lang="en-US" dirty="0"/>
              </a:p>
            </c:txPr>
            <c:dLblPos val="ctr"/>
            <c:showVal val="1"/>
            <c:showCatName val="0"/>
            <c:showSerName val="0"/>
            <c:showPercent val="0"/>
            <c:separator/>
            <c:showLeaderLines val="1"/>
          </c:dLbls>
          <c:spPr>
            <a:solidFill>
              <a:srgbClr val="FFCC99">
                <a:alpha val="100000"/>
              </a:srgbClr>
            </a:solidFill>
          </c:spPr>
          <c:cat>
            <c:strLit>
              <c:ptCount val="2"/>
              <c:pt idx="0">
                <c:v>текущее</c:v>
              </c:pt>
              <c:pt idx="1">
                <c:v>целевое</c:v>
              </c:pt>
            </c:strLit>
          </c:cat>
          <c:val>
            <c:numLit>
              <c:ptCount val="2"/>
              <c:pt idx="0">
                <c:v>1</c:v>
              </c:pt>
              <c:pt idx="1">
                <c:v>0</c:v>
              </c:pt>
            </c:numLit>
          </c:val>
        </c:ser>
        <c:ser>
          <c:idx val="6"/>
          <c:order val="6"/>
          <c:tx>
            <c:v>проверка документов и направление в суд</c:v>
          </c:tx>
          <c:dLbls>
            <c:txPr>
              <a:bodyPr/>
              <a:lstStyle/>
              <a:p>
                <a:pPr>
                  <a:defRPr b="false" i="false" strike="noStrike" sz="900" u="none">
                    <a:solidFill>
                      <a:srgbClr val="000000">
                        <a:alpha val="100000"/>
                      </a:srgbClr>
                    </a:solidFill>
                    <a:latin typeface="Calibri"/>
                  </a:defRPr>
                </a:pPr>
                <a:endParaRPr lang="en-US" dirty="0"/>
              </a:p>
            </c:txPr>
            <c:dLblPos val="ctr"/>
            <c:showVal val="1"/>
            <c:showCatName val="0"/>
            <c:showSerName val="0"/>
            <c:showPercent val="0"/>
            <c:separator/>
            <c:showLeaderLines val="1"/>
          </c:dLbls>
          <c:spPr>
            <a:solidFill>
              <a:srgbClr val="CCCCCC">
                <a:alpha val="100000"/>
              </a:srgbClr>
            </a:solidFill>
          </c:spPr>
          <c:cat>
            <c:strLit>
              <c:ptCount val="2"/>
              <c:pt idx="0">
                <c:v>текущее</c:v>
              </c:pt>
              <c:pt idx="1">
                <c:v>целевое</c:v>
              </c:pt>
            </c:strLit>
          </c:cat>
          <c:val>
            <c:numLit>
              <c:ptCount val="2"/>
              <c:pt idx="0">
                <c:v>2</c:v>
              </c:pt>
              <c:pt idx="1">
                <c:v>2</c:v>
              </c:pt>
            </c:numLit>
          </c:val>
        </c:ser>
        <c:ser>
          <c:idx val="7"/>
          <c:order val="7"/>
          <c:tx>
            <c:v>Длительность переходов между этапами</c:v>
          </c:tx>
          <c:dLbls>
            <c:txPr>
              <a:bodyPr/>
              <a:lstStyle/>
              <a:p>
                <a:pPr>
                  <a:defRPr b="false" i="false" strike="noStrike" sz="900" u="none">
                    <a:solidFill>
                      <a:srgbClr val="000000">
                        <a:alpha val="100000"/>
                      </a:srgbClr>
                    </a:solidFill>
                    <a:latin typeface="Calibri"/>
                  </a:defRPr>
                </a:pPr>
                <a:endParaRPr lang="en-US" dirty="0"/>
              </a:p>
            </c:txPr>
            <c:dLblPos val="ctr"/>
            <c:showVal val="1"/>
            <c:showCatName val="0"/>
            <c:showSerName val="0"/>
            <c:showPercent val="0"/>
            <c:separator/>
            <c:showLeaderLines val="1"/>
          </c:dLbls>
          <c:spPr>
            <a:solidFill>
              <a:srgbClr val="66FFCC">
                <a:alpha val="100000"/>
              </a:srgbClr>
            </a:solidFill>
          </c:spPr>
          <c:cat>
            <c:strLit>
              <c:ptCount val="2"/>
              <c:pt idx="0">
                <c:v>текущее</c:v>
              </c:pt>
              <c:pt idx="1">
                <c:v>целевое</c:v>
              </c:pt>
            </c:strLit>
          </c:cat>
          <c:val>
            <c:numLit>
              <c:ptCount val="2"/>
              <c:pt idx="0">
                <c:v>1</c:v>
              </c:pt>
              <c:pt idx="1">
                <c:v>0</c:v>
              </c:pt>
            </c:numLit>
          </c:val>
        </c:ser>
        <c:gapWidth val="150"/>
        <c:overlap val="100"/>
        <c:axId val="52743552"/>
        <c:axId val="52749440"/>
        <c:extLst/>
      </c:barChart>
      <c:lineChart>
        <c:grouping val="stacked"/>
        <c:ser>
          <c:idx val="8"/>
          <c:order val="8"/>
          <c:tx>
            <c:v> </c:v>
          </c:tx>
          <c:spPr>
            <a:noFill/>
            <a:ln w="0">
              <a:noFill/>
            </a:ln>
          </c:spPr>
          <c:marker>
            <c:symbol val="none"/>
          </c:marker>
          <c:dLbls>
            <c:dLblPos val="t"/>
            <c:txPr>
              <a:bodyPr/>
              <a:lstStyle/>
              <a:p>
                <a:pPr>
                  <a:defRPr b="false" i="false" strike="noStrike" sz="1300" u="none">
                    <a:solidFill>
                      <a:srgbClr val="000000">
                        <a:alpha val="100000"/>
                      </a:srgbClr>
                    </a:solidFill>
                    <a:latin typeface="Calibri"/>
                  </a:defRPr>
                </a:pPr>
                <a:endParaRPr lang="en-US" dirty="0"/>
              </a:p>
            </c:txPr>
            <c:showVal val="1"/>
            <c:showCatName val="0"/>
            <c:showSerName val="0"/>
            <c:showPercent val="0"/>
            <c:showLeaderLines val="1"/>
          </c:dLbls>
          <c:cat>
            <c:strLit>
              <c:ptCount val="2"/>
              <c:pt idx="0">
                <c:v>текущее</c:v>
              </c:pt>
              <c:pt idx="1">
                <c:v>целевое</c:v>
              </c:pt>
            </c:strLit>
          </c:cat>
          <c:val>
            <c:numLit>
              <c:ptCount val="2"/>
              <c:pt idx="0">
                <c:v>14</c:v>
              </c:pt>
              <c:pt idx="1">
                <c:v>10</c:v>
              </c:pt>
            </c:numLit>
          </c:val>
        </c:ser>
        <c:marker val="1"/>
        <c:smooth val="0"/>
        <c:axId val="52743552"/>
        <c:axId val="52749440"/>
      </c:lineChart>
      <c:lineChart>
        <c:grouping val="stacked"/>
        <c:ser>
          <c:idx val="9"/>
          <c:order val="9"/>
          <c:tx>
            <c:v>Целевой уровень</c:v>
          </c:tx>
          <c:spPr>
            <a:noFill/>
            <a:ln w="38100">
              <a:solidFill>
                <a:srgbClr val="800000">
                  <a:alpha val="100000"/>
                </a:srgbClr>
              </a:solidFill>
            </a:ln>
          </c:spPr>
          <c:marker>
            <c:symbol val="none"/>
          </c:marker>
          <c:dLbls>
            <c:dLblPos val="t"/>
            <c:txPr>
              <a:bodyPr/>
              <a:lstStyle/>
              <a:p>
                <a:pPr>
                  <a:defRPr b="true" i="false" strike="noStrike" sz="1200" u="none">
                    <a:solidFill>
                      <a:srgbClr val="000000">
                        <a:alpha val="100000"/>
                      </a:srgbClr>
                    </a:solidFill>
                    <a:latin typeface="Calibri"/>
                  </a:defRPr>
                </a:pPr>
                <a:endParaRPr lang="en-US" dirty="0"/>
              </a:p>
            </c:txPr>
            <c:showVal val="1"/>
            <c:showCatName val="0"/>
            <c:showSerName val="0"/>
            <c:showPercent val="0"/>
            <c:showLeaderLines val="1"/>
          </c:dLbls>
          <c:cat>
            <c:numLit>
              <c:ptCount val="2"/>
              <c:pt idx="0">
                <c:v>0</c:v>
              </c:pt>
              <c:pt idx="1">
                <c:v>1</c:v>
              </c:pt>
            </c:numLit>
          </c:cat>
          <c:val>
            <c:numLit>
              <c:ptCount val="2"/>
              <c:pt idx="0">
                <c:v>10</c:v>
              </c:pt>
              <c:pt idx="1">
                <c:v>10</c:v>
              </c:pt>
            </c:numLit>
          </c:val>
        </c:ser>
        <c:marker val="1"/>
        <c:smooth val="0"/>
        <c:axId val="52743552"/>
        <c:axId val="52749440"/>
      </c:lineChart>
      <c:catAx>
        <c:axId val="52743552"/>
        <c:scaling>
          <c:orientation val="minMax"/>
        </c:scaling>
        <c:delete val="0"/>
        <c:axPos val="b"/>
        <c:title>
          <c:tx>
            <c:rich>
              <a:bodyPr/>
              <a:lstStyle/>
              <a:p>
                <a:pPr>
                  <a:defRPr b="false" i="false" strike="noStrike" sz="1000" u="none">
                    <a:solidFill>
                      <a:srgbClr val="000000">
                        <a:alpha val="100000"/>
                      </a:srgbClr>
                    </a:solidFill>
                    <a:latin typeface="Calibri"/>
                  </a:defRPr>
                </a:pPr>
                <a:r>
                  <a:rPr lang="en-US" dirty="0"/>
                  <a:t>Наблюдение</a:t>
                </a:r>
                <a:endParaRPr lang="en-US" dirty="0"/>
              </a:p>
            </c:rich>
          </c:tx>
        </c:title>
        <c:numFmt formatCode="" sourceLinked="1"/>
        <c:majorTickMark val="none"/>
        <c:minorTickMark val="none"/>
        <c:tickLblPos val="nextTo"/>
        <c:spPr>
          <a:ln w="0">
            <a:noFill/>
          </a:ln>
        </c:spPr>
        <c:crossAx val="52749440"/>
        <c:crosses val="autoZero"/>
        <c:lblAlgn val="ctr"/>
        <c:lblOffset val="100"/>
      </c:catAx>
      <c:valAx>
        <c:axId val="52749440"/>
        <c:scaling>
          <c:orientation val="minMax"/>
        </c:scaling>
        <c:delete val="0"/>
        <c:axPos val="l"/>
        <c:majorGridlines>
          <c:spPr>
            <a:ln w="12700">
              <a:solidFill>
                <a:srgbClr val="DDDDDD">
                  <a:alpha val="100000"/>
                </a:srgbClr>
              </a:solidFill>
            </a:ln>
          </c:spPr>
        </c:majorGridlines>
        <c:title>
          <c:tx>
            <c:rich>
              <a:bodyPr/>
              <a:lstStyle/>
              <a:p>
                <a:pPr>
                  <a:defRPr b="false" i="false" strike="noStrike" sz="1000" u="none">
                    <a:solidFill>
                      <a:srgbClr val="000000">
                        <a:alpha val="100000"/>
                      </a:srgbClr>
                    </a:solidFill>
                    <a:latin typeface="Calibri"/>
                  </a:defRPr>
                </a:pPr>
                <a:r>
                  <a:rPr lang="en-US" dirty="0"/>
                  <a:t>Время, рб.дн</a:t>
                </a:r>
                <a:endParaRPr lang="en-US" dirty="0"/>
              </a:p>
            </c:rich>
          </c:tx>
        </c:title>
        <c:numFmt formatCode="" sourceLinked="1"/>
        <c:majorTickMark val="none"/>
        <c:minorTickMark val="none"/>
        <c:tickLblPos val="nextTo"/>
        <c:spPr>
          <a:ln w="0">
            <a:noFill/>
          </a:ln>
        </c:spPr>
        <c:crossAx val="52743552"/>
        <c:crosses val="autoZero"/>
        <c:crossBetween val="between"/>
      </c:valAx>
    </c:plotArea>
    <c:legend>
      <c:legendPos val="r"/>
      <c:layout>
        <c:manualLayout>
          <c:xMode val="edge"/>
          <c:yMode val="edge"/>
        </c:manualLayout>
      </c:layout>
      <c:overlay val="0"/>
      <c:spPr>
        <a:noFill/>
        <a:ln w="12700" cap="flat" cmpd="sng" algn="ctr">
          <a:solidFill>
            <a:srgbClr val="000000">
              <a:alpha val="100000"/>
            </a:srgbClr>
          </a:solidFill>
          <a:prstDash val="solid"/>
          <a:round/>
          <a:headEnd type="none" w="med" len="med"/>
          <a:tailEnd type="none" w="med" len="med"/>
        </a:ln>
      </c:spPr>
      <c:txPr>
        <a:bodyPr/>
        <a:lstStyle/>
        <a:p>
          <a:pPr algn="l" fontAlgn="base" marL="0" marR="0" indent="0" lvl="0">
            <a:defRPr b="false" i="false" strike="noStrike" sz="1000" u="none">
              <a:solidFill>
                <a:srgbClr val="000000">
                  <a:alpha val="100000"/>
                </a:srgbClr>
              </a:solidFill>
              <a:latin typeface="Calibri"/>
            </a:defRPr>
          </a:pPr>
          <a:endParaRPr lang="en-US" dirty="0"/>
        </a:p>
      </c:txPr>
    </c:legend>
    <c:plotVisOnly val="1"/>
  </c:chart>
  <c:spPr>
    <a:noFill/>
    <a:ln w="12700" cap="flat" cmpd="sng" algn="ctr">
      <a:solidFill>
        <a:srgbClr val="000000">
          <a:alpha val="100000"/>
        </a:srgbClr>
      </a:solidFill>
      <a:prstDash val="solid"/>
      <a:round/>
      <a:headEnd type="none" w="med" len="med"/>
      <a:tailEnd type="none" w="med" len="med"/>
    </a:ln>
  </c:spPr>
</c:chartSpace>
</file>

<file path=ppt/charts/chart7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lgn="l" fontAlgn="base" marL="0" marR="0" indent="0" lvl="0">
              <a:defRPr/>
            </a:pPr>
            <a:r>
              <a:rPr lang="en-US" dirty="0" b="false" i="false" strike="noStrike" sz="1800" u="none">
                <a:solidFill>
                  <a:srgbClr val="000000">
                    <a:alpha val="100000"/>
                  </a:srgbClr>
                </a:solidFill>
                <a:latin typeface="Calibri"/>
              </a:rPr>
              <a:t> </a:t>
            </a:r>
            <a:endParaRPr lang="en-US" dirty="0"/>
          </a:p>
        </c:rich>
      </c:tx>
      <c:layout>
        <c:manualLayout>
          <c:xMode val="edge"/>
          <c:yMode val="edge"/>
          <c:x val="0.01"/>
          <c:y val="0.01"/>
        </c:manualLayout>
      </c:layout>
      <c:overlay val="0"/>
    </c:title>
    <c:autoTitleDeleted val="0"/>
    <c:view3D>
      <c:rotX val="0"/>
      <c:hPercent val="100"/>
      <c:rotY val="0"/>
      <c:depthPercent val="100"/>
      <c:rAngAx val="1"/>
      <c:perspective val="30"/>
    </c:view3D>
    <c:plotArea>
      <c:layout>
        <c:manualLayout>
          <c:xMode val="edge"/>
          <c:yMode val="edge"/>
        </c:manualLayout>
      </c:layout>
      <c:barChart>
        <c:barDir val="col"/>
        <c:grouping val="stacked"/>
        <c:ser>
          <c:idx val="0"/>
          <c:order val="0"/>
          <c:tx>
            <c:v>Выявление задолженности</c:v>
          </c:tx>
          <c:dLbls>
            <c:txPr>
              <a:bodyPr/>
              <a:lstStyle/>
              <a:p>
                <a:pPr>
                  <a:defRPr b="false" i="false" strike="noStrike" sz="900" u="none">
                    <a:solidFill>
                      <a:srgbClr val="000000">
                        <a:alpha val="100000"/>
                      </a:srgbClr>
                    </a:solidFill>
                    <a:latin typeface="Calibri"/>
                  </a:defRPr>
                </a:pPr>
                <a:endParaRPr lang="en-US" dirty="0"/>
              </a:p>
            </c:txPr>
            <c:dLblPos val="ctr"/>
            <c:showVal val="1"/>
            <c:showCatName val="0"/>
            <c:showSerName val="0"/>
            <c:showPercent val="0"/>
            <c:separator/>
            <c:showLeaderLines val="1"/>
          </c:dLbls>
          <c:spPr>
            <a:solidFill>
              <a:srgbClr val="FF9966">
                <a:alpha val="100000"/>
              </a:srgbClr>
            </a:solidFill>
          </c:spPr>
          <c:cat>
            <c:strLit>
              <c:ptCount val="2"/>
              <c:pt idx="0">
                <c:v>целевое</c:v>
              </c:pt>
              <c:pt idx="1">
                <c:v>достигнутое</c:v>
              </c:pt>
            </c:strLit>
          </c:cat>
          <c:val>
            <c:numLit>
              <c:ptCount val="2"/>
              <c:pt idx="0">
                <c:v>1</c:v>
              </c:pt>
              <c:pt idx="1">
                <c:v>1</c:v>
              </c:pt>
            </c:numLit>
          </c:val>
        </c:ser>
        <c:ser>
          <c:idx val="1"/>
          <c:order val="1"/>
          <c:tx>
            <c:v>Формирование запроса в КУМИ о предоставлении недостающих документов в электронном реестре</c:v>
          </c:tx>
          <c:dLbls>
            <c:txPr>
              <a:bodyPr/>
              <a:lstStyle/>
              <a:p>
                <a:pPr>
                  <a:defRPr b="false" i="false" strike="noStrike" sz="900" u="none">
                    <a:solidFill>
                      <a:srgbClr val="000000">
                        <a:alpha val="100000"/>
                      </a:srgbClr>
                    </a:solidFill>
                    <a:latin typeface="Calibri"/>
                  </a:defRPr>
                </a:pPr>
                <a:endParaRPr lang="en-US" dirty="0"/>
              </a:p>
            </c:txPr>
            <c:dLblPos val="ctr"/>
            <c:showVal val="1"/>
            <c:showCatName val="0"/>
            <c:showSerName val="0"/>
            <c:showPercent val="0"/>
            <c:separator/>
            <c:showLeaderLines val="1"/>
          </c:dLbls>
          <c:spPr>
            <a:solidFill>
              <a:srgbClr val="99CCFF">
                <a:alpha val="100000"/>
              </a:srgbClr>
            </a:solidFill>
          </c:spPr>
          <c:cat>
            <c:strLit>
              <c:ptCount val="2"/>
              <c:pt idx="0">
                <c:v>целевое</c:v>
              </c:pt>
              <c:pt idx="1">
                <c:v>достигнутое</c:v>
              </c:pt>
            </c:strLit>
          </c:cat>
          <c:val>
            <c:numLit>
              <c:ptCount val="2"/>
              <c:pt idx="0">
                <c:v>2</c:v>
              </c:pt>
              <c:pt idx="1">
                <c:v>2</c:v>
              </c:pt>
            </c:numLit>
          </c:val>
        </c:ser>
        <c:ser>
          <c:idx val="2"/>
          <c:order val="2"/>
          <c:tx>
            <c:v>Формирование пакета документов и предоставление в отдел бух учета</c:v>
          </c:tx>
          <c:dLbls>
            <c:txPr>
              <a:bodyPr/>
              <a:lstStyle/>
              <a:p>
                <a:pPr>
                  <a:defRPr b="false" i="false" strike="noStrike" sz="900" u="none">
                    <a:solidFill>
                      <a:srgbClr val="000000">
                        <a:alpha val="100000"/>
                      </a:srgbClr>
                    </a:solidFill>
                    <a:latin typeface="Calibri"/>
                  </a:defRPr>
                </a:pPr>
                <a:endParaRPr lang="en-US" dirty="0"/>
              </a:p>
            </c:txPr>
            <c:dLblPos val="ctr"/>
            <c:showVal val="1"/>
            <c:showCatName val="0"/>
            <c:showSerName val="0"/>
            <c:showPercent val="0"/>
            <c:separator/>
            <c:showLeaderLines val="1"/>
          </c:dLbls>
          <c:spPr>
            <a:solidFill>
              <a:srgbClr val="669966">
                <a:alpha val="100000"/>
              </a:srgbClr>
            </a:solidFill>
          </c:spPr>
          <c:cat>
            <c:strLit>
              <c:ptCount val="2"/>
              <c:pt idx="0">
                <c:v>целевое</c:v>
              </c:pt>
              <c:pt idx="1">
                <c:v>достигнутое</c:v>
              </c:pt>
            </c:strLit>
          </c:cat>
          <c:val>
            <c:numLit>
              <c:ptCount val="2"/>
              <c:pt idx="0">
                <c:v>2</c:v>
              </c:pt>
              <c:pt idx="1">
                <c:v>2</c:v>
              </c:pt>
            </c:numLit>
          </c:val>
        </c:ser>
        <c:ser>
          <c:idx val="3"/>
          <c:order val="3"/>
          <c:tx>
            <c:v>Формирование пакета документов в суд (справки для суда)</c:v>
          </c:tx>
          <c:dLbls>
            <c:txPr>
              <a:bodyPr/>
              <a:lstStyle/>
              <a:p>
                <a:pPr>
                  <a:defRPr b="false" i="false" strike="noStrike" sz="900" u="none">
                    <a:solidFill>
                      <a:srgbClr val="000000">
                        <a:alpha val="100000"/>
                      </a:srgbClr>
                    </a:solidFill>
                    <a:latin typeface="Calibri"/>
                  </a:defRPr>
                </a:pPr>
                <a:endParaRPr lang="en-US" dirty="0"/>
              </a:p>
            </c:txPr>
            <c:dLblPos val="ctr"/>
            <c:showVal val="1"/>
            <c:showCatName val="0"/>
            <c:showSerName val="0"/>
            <c:showPercent val="0"/>
            <c:separator/>
            <c:showLeaderLines val="1"/>
          </c:dLbls>
          <c:spPr>
            <a:solidFill>
              <a:srgbClr val="CCCC99">
                <a:alpha val="100000"/>
              </a:srgbClr>
            </a:solidFill>
          </c:spPr>
          <c:cat>
            <c:strLit>
              <c:ptCount val="2"/>
              <c:pt idx="0">
                <c:v>целевое</c:v>
              </c:pt>
              <c:pt idx="1">
                <c:v>достигнутое</c:v>
              </c:pt>
            </c:strLit>
          </c:cat>
          <c:val>
            <c:numLit>
              <c:ptCount val="2"/>
              <c:pt idx="0">
                <c:v>2</c:v>
              </c:pt>
              <c:pt idx="1">
                <c:v>2</c:v>
              </c:pt>
            </c:numLit>
          </c:val>
        </c:ser>
        <c:ser>
          <c:idx val="4"/>
          <c:order val="4"/>
          <c:tx>
            <c:v>проверка документов</c:v>
          </c:tx>
          <c:dLbls>
            <c:txPr>
              <a:bodyPr/>
              <a:lstStyle/>
              <a:p>
                <a:pPr>
                  <a:defRPr b="false" i="false" strike="noStrike" sz="900" u="none">
                    <a:solidFill>
                      <a:srgbClr val="000000">
                        <a:alpha val="100000"/>
                      </a:srgbClr>
                    </a:solidFill>
                    <a:latin typeface="Calibri"/>
                  </a:defRPr>
                </a:pPr>
                <a:endParaRPr lang="en-US" dirty="0"/>
              </a:p>
            </c:txPr>
            <c:dLblPos val="ctr"/>
            <c:showVal val="1"/>
            <c:showCatName val="0"/>
            <c:showSerName val="0"/>
            <c:showPercent val="0"/>
            <c:separator/>
            <c:showLeaderLines val="1"/>
          </c:dLbls>
          <c:spPr>
            <a:solidFill>
              <a:srgbClr val="9966CC">
                <a:alpha val="100000"/>
              </a:srgbClr>
            </a:solidFill>
          </c:spPr>
          <c:cat>
            <c:strLit>
              <c:ptCount val="2"/>
              <c:pt idx="0">
                <c:v>целевое</c:v>
              </c:pt>
              <c:pt idx="1">
                <c:v>достигнутое</c:v>
              </c:pt>
            </c:strLit>
          </c:cat>
          <c:val>
            <c:numLit>
              <c:ptCount val="2"/>
              <c:pt idx="0">
                <c:v>1</c:v>
              </c:pt>
              <c:pt idx="1">
                <c:v>1</c:v>
              </c:pt>
            </c:numLit>
          </c:val>
        </c:ser>
        <c:ser>
          <c:idx val="5"/>
          <c:order val="5"/>
          <c:tx>
            <c:v>проверка документов и направление в суд</c:v>
          </c:tx>
          <c:dLbls>
            <c:txPr>
              <a:bodyPr/>
              <a:lstStyle/>
              <a:p>
                <a:pPr>
                  <a:defRPr b="false" i="false" strike="noStrike" sz="900" u="none">
                    <a:solidFill>
                      <a:srgbClr val="000000">
                        <a:alpha val="100000"/>
                      </a:srgbClr>
                    </a:solidFill>
                    <a:latin typeface="Calibri"/>
                  </a:defRPr>
                </a:pPr>
                <a:endParaRPr lang="en-US" dirty="0"/>
              </a:p>
            </c:txPr>
            <c:dLblPos val="ctr"/>
            <c:showVal val="1"/>
            <c:showCatName val="0"/>
            <c:showSerName val="0"/>
            <c:showPercent val="0"/>
            <c:separator/>
            <c:showLeaderLines val="1"/>
          </c:dLbls>
          <c:spPr>
            <a:solidFill>
              <a:srgbClr val="FFCC99">
                <a:alpha val="100000"/>
              </a:srgbClr>
            </a:solidFill>
          </c:spPr>
          <c:cat>
            <c:strLit>
              <c:ptCount val="2"/>
              <c:pt idx="0">
                <c:v>целевое</c:v>
              </c:pt>
              <c:pt idx="1">
                <c:v>достигнутое</c:v>
              </c:pt>
            </c:strLit>
          </c:cat>
          <c:val>
            <c:numLit>
              <c:ptCount val="2"/>
              <c:pt idx="0">
                <c:v>2</c:v>
              </c:pt>
              <c:pt idx="1">
                <c:v>2</c:v>
              </c:pt>
            </c:numLit>
          </c:val>
        </c:ser>
        <c:gapWidth val="150"/>
        <c:overlap val="100"/>
        <c:axId val="52743552"/>
        <c:axId val="52749440"/>
        <c:extLst/>
      </c:barChart>
      <c:lineChart>
        <c:grouping val="stacked"/>
        <c:ser>
          <c:idx val="6"/>
          <c:order val="6"/>
          <c:tx>
            <c:v> </c:v>
          </c:tx>
          <c:spPr>
            <a:noFill/>
            <a:ln w="0">
              <a:noFill/>
            </a:ln>
          </c:spPr>
          <c:marker>
            <c:symbol val="none"/>
          </c:marker>
          <c:dLbls>
            <c:dLblPos val="t"/>
            <c:txPr>
              <a:bodyPr/>
              <a:lstStyle/>
              <a:p>
                <a:pPr>
                  <a:defRPr b="false" i="false" strike="noStrike" sz="1300" u="none">
                    <a:solidFill>
                      <a:srgbClr val="000000">
                        <a:alpha val="100000"/>
                      </a:srgbClr>
                    </a:solidFill>
                    <a:latin typeface="Calibri"/>
                  </a:defRPr>
                </a:pPr>
                <a:endParaRPr lang="en-US" dirty="0"/>
              </a:p>
            </c:txPr>
            <c:showVal val="1"/>
            <c:showCatName val="0"/>
            <c:showSerName val="0"/>
            <c:showPercent val="0"/>
            <c:showLeaderLines val="1"/>
          </c:dLbls>
          <c:cat>
            <c:strLit>
              <c:ptCount val="2"/>
              <c:pt idx="0">
                <c:v>целевое</c:v>
              </c:pt>
              <c:pt idx="1">
                <c:v>достигнутое</c:v>
              </c:pt>
            </c:strLit>
          </c:cat>
          <c:val>
            <c:numLit>
              <c:ptCount val="2"/>
              <c:pt idx="0">
                <c:v>10</c:v>
              </c:pt>
              <c:pt idx="1">
                <c:v>10</c:v>
              </c:pt>
            </c:numLit>
          </c:val>
        </c:ser>
        <c:marker val="1"/>
        <c:smooth val="0"/>
        <c:axId val="52743552"/>
        <c:axId val="52749440"/>
      </c:lineChart>
      <c:lineChart>
        <c:grouping val="stacked"/>
        <c:ser>
          <c:idx val="7"/>
          <c:order val="7"/>
          <c:tx>
            <c:v>Целевой уровень</c:v>
          </c:tx>
          <c:spPr>
            <a:noFill/>
            <a:ln w="38100">
              <a:solidFill>
                <a:srgbClr val="800000">
                  <a:alpha val="100000"/>
                </a:srgbClr>
              </a:solidFill>
            </a:ln>
          </c:spPr>
          <c:marker>
            <c:symbol val="none"/>
          </c:marker>
          <c:dLbls>
            <c:dLblPos val="t"/>
            <c:txPr>
              <a:bodyPr/>
              <a:lstStyle/>
              <a:p>
                <a:pPr>
                  <a:defRPr b="true" i="false" strike="noStrike" sz="1200" u="none">
                    <a:solidFill>
                      <a:srgbClr val="000000">
                        <a:alpha val="100000"/>
                      </a:srgbClr>
                    </a:solidFill>
                    <a:latin typeface="Calibri"/>
                  </a:defRPr>
                </a:pPr>
                <a:endParaRPr lang="en-US" dirty="0"/>
              </a:p>
            </c:txPr>
            <c:showVal val="1"/>
            <c:showCatName val="0"/>
            <c:showSerName val="0"/>
            <c:showPercent val="0"/>
            <c:showLeaderLines val="1"/>
          </c:dLbls>
          <c:cat>
            <c:numLit>
              <c:ptCount val="2"/>
              <c:pt idx="0">
                <c:v>0</c:v>
              </c:pt>
              <c:pt idx="1">
                <c:v>1</c:v>
              </c:pt>
            </c:numLit>
          </c:cat>
          <c:val>
            <c:numLit>
              <c:ptCount val="2"/>
              <c:pt idx="0">
                <c:v>10</c:v>
              </c:pt>
              <c:pt idx="1">
                <c:v>10</c:v>
              </c:pt>
            </c:numLit>
          </c:val>
        </c:ser>
        <c:marker val="1"/>
        <c:smooth val="0"/>
        <c:axId val="52743552"/>
        <c:axId val="52749440"/>
      </c:lineChart>
      <c:catAx>
        <c:axId val="52743552"/>
        <c:scaling>
          <c:orientation val="minMax"/>
        </c:scaling>
        <c:delete val="0"/>
        <c:axPos val="b"/>
        <c:title>
          <c:tx>
            <c:rich>
              <a:bodyPr/>
              <a:lstStyle/>
              <a:p>
                <a:pPr>
                  <a:defRPr b="false" i="false" strike="noStrike" sz="1000" u="none">
                    <a:solidFill>
                      <a:srgbClr val="000000">
                        <a:alpha val="100000"/>
                      </a:srgbClr>
                    </a:solidFill>
                    <a:latin typeface="Calibri"/>
                  </a:defRPr>
                </a:pPr>
                <a:r>
                  <a:rPr lang="en-US" dirty="0"/>
                  <a:t>Наблюдение</a:t>
                </a:r>
                <a:endParaRPr lang="en-US" dirty="0"/>
              </a:p>
            </c:rich>
          </c:tx>
        </c:title>
        <c:numFmt formatCode="" sourceLinked="1"/>
        <c:majorTickMark val="none"/>
        <c:minorTickMark val="none"/>
        <c:tickLblPos val="nextTo"/>
        <c:spPr>
          <a:ln w="0">
            <a:noFill/>
          </a:ln>
        </c:spPr>
        <c:crossAx val="52749440"/>
        <c:crosses val="autoZero"/>
        <c:lblAlgn val="ctr"/>
        <c:lblOffset val="100"/>
      </c:catAx>
      <c:valAx>
        <c:axId val="52749440"/>
        <c:scaling>
          <c:orientation val="minMax"/>
        </c:scaling>
        <c:delete val="0"/>
        <c:axPos val="l"/>
        <c:majorGridlines>
          <c:spPr>
            <a:ln w="12700">
              <a:solidFill>
                <a:srgbClr val="DDDDDD">
                  <a:alpha val="100000"/>
                </a:srgbClr>
              </a:solidFill>
            </a:ln>
          </c:spPr>
        </c:majorGridlines>
        <c:title>
          <c:tx>
            <c:rich>
              <a:bodyPr/>
              <a:lstStyle/>
              <a:p>
                <a:pPr>
                  <a:defRPr b="false" i="false" strike="noStrike" sz="1000" u="none">
                    <a:solidFill>
                      <a:srgbClr val="000000">
                        <a:alpha val="100000"/>
                      </a:srgbClr>
                    </a:solidFill>
                    <a:latin typeface="Calibri"/>
                  </a:defRPr>
                </a:pPr>
                <a:r>
                  <a:rPr lang="en-US" dirty="0"/>
                  <a:t>Время, рб.дн</a:t>
                </a:r>
                <a:endParaRPr lang="en-US" dirty="0"/>
              </a:p>
            </c:rich>
          </c:tx>
        </c:title>
        <c:numFmt formatCode="" sourceLinked="1"/>
        <c:majorTickMark val="none"/>
        <c:minorTickMark val="none"/>
        <c:tickLblPos val="nextTo"/>
        <c:spPr>
          <a:ln w="0">
            <a:noFill/>
          </a:ln>
        </c:spPr>
        <c:crossAx val="52743552"/>
        <c:crosses val="autoZero"/>
        <c:crossBetween val="between"/>
      </c:valAx>
    </c:plotArea>
    <c:legend>
      <c:legendPos val="r"/>
      <c:layout>
        <c:manualLayout>
          <c:xMode val="edge"/>
          <c:yMode val="edge"/>
        </c:manualLayout>
      </c:layout>
      <c:overlay val="0"/>
      <c:spPr>
        <a:noFill/>
        <a:ln w="12700" cap="flat" cmpd="sng" algn="ctr">
          <a:solidFill>
            <a:srgbClr val="000000">
              <a:alpha val="100000"/>
            </a:srgbClr>
          </a:solidFill>
          <a:prstDash val="solid"/>
          <a:round/>
          <a:headEnd type="none" w="med" len="med"/>
          <a:tailEnd type="none" w="med" len="med"/>
        </a:ln>
      </c:spPr>
      <c:txPr>
        <a:bodyPr/>
        <a:lstStyle/>
        <a:p>
          <a:pPr algn="l" fontAlgn="base" marL="0" marR="0" indent="0" lvl="0">
            <a:defRPr b="false" i="false" strike="noStrike" sz="1000" u="none">
              <a:solidFill>
                <a:srgbClr val="000000">
                  <a:alpha val="100000"/>
                </a:srgbClr>
              </a:solidFill>
              <a:latin typeface="Calibri"/>
            </a:defRPr>
          </a:pPr>
          <a:endParaRPr lang="en-US" dirty="0"/>
        </a:p>
      </c:txPr>
    </c:legend>
    <c:plotVisOnly val="1"/>
  </c:chart>
  <c:spPr>
    <a:noFill/>
    <a:ln w="12700" cap="flat" cmpd="sng" algn="ctr">
      <a:solidFill>
        <a:srgbClr val="000000">
          <a:alpha val="100000"/>
        </a:srgbClr>
      </a:solidFill>
      <a:prstDash val="solid"/>
      <a:round/>
      <a:headEnd type="none" w="med" len="med"/>
      <a:tailEnd type="none" w="med" len="med"/>
    </a:ln>
  </c:spPr>
</c:chartSpace>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40896370"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left-side1.png"/>
  <Relationship Id="rId3" Type="http://schemas.openxmlformats.org/officeDocument/2006/relationships/image" Target="../media/logo12.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logo273.png"/>
  <Relationship Id="rId3" Type="http://schemas.openxmlformats.org/officeDocument/2006/relationships/image" Target="../media/problem74.png"/>
  <Relationship Id="rId4" Type="http://schemas.openxmlformats.org/officeDocument/2006/relationships/image" Target="../media/decision75.png"/>
  <Relationship Id="rId5" Type="http://schemas.openxmlformats.org/officeDocument/2006/relationships/image" Target="../media/back76.png"/>
  <Relationship Id="rId6" Type="http://schemas.openxmlformats.org/officeDocument/2006/relationships/image" Target="../media/reglament_yes77.png"/>
  <Relationship Id="rId7" Type="http://schemas.openxmlformats.org/officeDocument/2006/relationships/image" Target="../media/reglament_no78.png"/>
  <Relationship Id="rId8" Type="http://schemas.openxmlformats.org/officeDocument/2006/relationships/image" Target="../media/arrow_right79.png"/>
  <Relationship Id="rId9" Type="http://schemas.openxmlformats.org/officeDocument/2006/relationships/image" Target="../media/decision80.png"/>
  <Relationship Id="rId10" Type="http://schemas.openxmlformats.org/officeDocument/2006/relationships/image" Target="../media/reglament_no81.png"/>
  <Relationship Id="rId11" Type="http://schemas.openxmlformats.org/officeDocument/2006/relationships/image" Target="../media/arrow_right82.png"/>
  <Relationship Id="rId12" Type="http://schemas.openxmlformats.org/officeDocument/2006/relationships/image" Target="../media/decision83.png"/>
  <Relationship Id="rId13" Type="http://schemas.openxmlformats.org/officeDocument/2006/relationships/image" Target="../media/reglament_no84.png"/>
  <Relationship Id="rId14" Type="http://schemas.openxmlformats.org/officeDocument/2006/relationships/image" Target="../media/arrow_right85.png"/>
  <Relationship Id="rId15" Type="http://schemas.openxmlformats.org/officeDocument/2006/relationships/image" Target="../media/reglament_no86.png"/>
  <Relationship Id="rId16" Type="http://schemas.openxmlformats.org/officeDocument/2006/relationships/image" Target="../media/arrow_right87.png"/>
  <Relationship Id="rId17" Type="http://schemas.openxmlformats.org/officeDocument/2006/relationships/image" Target="../media/decision88.png"/>
  <Relationship Id="rId18" Type="http://schemas.openxmlformats.org/officeDocument/2006/relationships/image" Target="../media/reglament_no89.png"/>
  <Relationship Id="rId19" Type="http://schemas.openxmlformats.org/officeDocument/2006/relationships/image" Target="../media/arrow_right90.png"/>
  <Relationship Id="rId20" Type="http://schemas.openxmlformats.org/officeDocument/2006/relationships/image" Target="../media/arrow_right91.png"/>
  <Relationship Id="rId21" Type="http://schemas.openxmlformats.org/officeDocument/2006/relationships/image" Target="../media/reglament_no92.png"/>
  <Relationship Id="rId22" Type="http://schemas.openxmlformats.org/officeDocument/2006/relationships/image" Target="../media/arrow_right93.png"/>
  <Relationship Id="rId23" Type="http://schemas.openxmlformats.org/officeDocument/2006/relationships/image" Target="../media/reglament_no94.png"/>
  <Relationship Id="rId24" Type="http://schemas.openxmlformats.org/officeDocument/2006/relationships/image" Target="../media/arrow_right95.pn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logo296.pn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logo298.pn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logo299.pn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logo2100.pn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logo2102.png"/>
  <Relationship Id="rId3" Type="http://schemas.openxmlformats.org/officeDocument/2006/relationships/image" Target="../media/000000007368103.jpeg"/>
  <Relationship Id="rId4" Type="http://schemas.openxmlformats.org/officeDocument/2006/relationships/image" Target="../media/000000007320104.pn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logo2105.png"/>
  <Relationship Id="rId3" Type="http://schemas.openxmlformats.org/officeDocument/2006/relationships/image" Target="../media/000000007363106.png"/>
  <Relationship Id="rId4" Type="http://schemas.openxmlformats.org/officeDocument/2006/relationships/image" Target="../media/000000007321107.pn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logo2108.png"/>
  <Relationship Id="rId3" Type="http://schemas.openxmlformats.org/officeDocument/2006/relationships/image" Target="../media/000000007325109.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logo2110.png"/>
  <Relationship Id="rId3" Type="http://schemas.openxmlformats.org/officeDocument/2006/relationships/image" Target="../media/000000007373111.jfif"/>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logo2112.png"/>
  <Relationship Id="rId3" Type="http://schemas.openxmlformats.org/officeDocument/2006/relationships/image" Target="../media/000000007328113.pn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logo23.pn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logo2114.png"/>
  <Relationship Id="rId3" Type="http://schemas.openxmlformats.org/officeDocument/2006/relationships/image" Target="../media/000000007364115.png"/>
  <Relationship Id="rId4" Type="http://schemas.openxmlformats.org/officeDocument/2006/relationships/image" Target="../media/000000007322116.pn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logo2117.png"/>
  <Relationship Id="rId3" Type="http://schemas.openxmlformats.org/officeDocument/2006/relationships/image" Target="../media/000000007377118.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logo26.png"/>
  <Relationship Id="rId3" Type="http://schemas.openxmlformats.org/officeDocument/2006/relationships/image" Target="../media/problem7.png"/>
  <Relationship Id="rId4" Type="http://schemas.openxmlformats.org/officeDocument/2006/relationships/image" Target="../media/decision8.png"/>
  <Relationship Id="rId5" Type="http://schemas.openxmlformats.org/officeDocument/2006/relationships/image" Target="../media/back9.png"/>
  <Relationship Id="rId6" Type="http://schemas.openxmlformats.org/officeDocument/2006/relationships/image" Target="../media/reglament_yes10.png"/>
  <Relationship Id="rId7" Type="http://schemas.openxmlformats.org/officeDocument/2006/relationships/image" Target="../media/reglament_no11.png"/>
  <Relationship Id="rId8" Type="http://schemas.openxmlformats.org/officeDocument/2006/relationships/image" Target="../media/arrow_right12.png"/>
  <Relationship Id="rId9" Type="http://schemas.openxmlformats.org/officeDocument/2006/relationships/image" Target="../media/problem13.png"/>
  <Relationship Id="rId10" Type="http://schemas.openxmlformats.org/officeDocument/2006/relationships/image" Target="../media/reglament_no14.png"/>
  <Relationship Id="rId11" Type="http://schemas.openxmlformats.org/officeDocument/2006/relationships/image" Target="../media/arrow_right15.png"/>
  <Relationship Id="rId12" Type="http://schemas.openxmlformats.org/officeDocument/2006/relationships/image" Target="../media/problem16.png"/>
  <Relationship Id="rId13" Type="http://schemas.openxmlformats.org/officeDocument/2006/relationships/image" Target="../media/reglament_no17.png"/>
  <Relationship Id="rId14" Type="http://schemas.openxmlformats.org/officeDocument/2006/relationships/image" Target="../media/arrow_right18.png"/>
  <Relationship Id="rId15" Type="http://schemas.openxmlformats.org/officeDocument/2006/relationships/image" Target="../media/problem19.png"/>
  <Relationship Id="rId16" Type="http://schemas.openxmlformats.org/officeDocument/2006/relationships/image" Target="../media/reglament_no20.png"/>
  <Relationship Id="rId17" Type="http://schemas.openxmlformats.org/officeDocument/2006/relationships/image" Target="../media/arrow_right21.png"/>
  <Relationship Id="rId18" Type="http://schemas.openxmlformats.org/officeDocument/2006/relationships/image" Target="../media/reglament_no22.png"/>
  <Relationship Id="rId19" Type="http://schemas.openxmlformats.org/officeDocument/2006/relationships/image" Target="../media/arrow_right23.png"/>
  <Relationship Id="rId20" Type="http://schemas.openxmlformats.org/officeDocument/2006/relationships/image" Target="../media/arrow_right24.png"/>
  <Relationship Id="rId21" Type="http://schemas.openxmlformats.org/officeDocument/2006/relationships/image" Target="../media/reglament_no25.png"/>
  <Relationship Id="rId22" Type="http://schemas.openxmlformats.org/officeDocument/2006/relationships/image" Target="../media/arrow_right26.png"/>
  <Relationship Id="rId23" Type="http://schemas.openxmlformats.org/officeDocument/2006/relationships/image" Target="../media/reglament_no27.png"/>
  <Relationship Id="rId24" Type="http://schemas.openxmlformats.org/officeDocument/2006/relationships/image" Target="../media/arrow_right28.png"/>
  <Relationship Id="rId25" Type="http://schemas.openxmlformats.org/officeDocument/2006/relationships/image" Target="../media/back29.png"/>
  <Relationship Id="rId26" Type="http://schemas.openxmlformats.org/officeDocument/2006/relationships/image" Target="../media/problem30.png"/>
  <Relationship Id="rId27" Type="http://schemas.openxmlformats.org/officeDocument/2006/relationships/image" Target="../media/reglament_no31.png"/>
  <Relationship Id="rId28" Type="http://schemas.openxmlformats.org/officeDocument/2006/relationships/image" Target="../media/arrow_right32.pn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logo233.png"/>
  <Relationship Id="rId3" Type="http://schemas.openxmlformats.org/officeDocument/2006/relationships/image" Target="../media/problem34.png"/>
  <Relationship Id="rId4" Type="http://schemas.openxmlformats.org/officeDocument/2006/relationships/image" Target="../media/decision35.png"/>
  <Relationship Id="rId5" Type="http://schemas.openxmlformats.org/officeDocument/2006/relationships/image" Target="../media/back36.png"/>
  <Relationship Id="rId6" Type="http://schemas.openxmlformats.org/officeDocument/2006/relationships/image" Target="../media/reglament_yes37.png"/>
  <Relationship Id="rId7" Type="http://schemas.openxmlformats.org/officeDocument/2006/relationships/image" Target="../media/reglament_no38.png"/>
  <Relationship Id="rId8" Type="http://schemas.openxmlformats.org/officeDocument/2006/relationships/image" Target="../media/reglament_no39.png"/>
  <Relationship Id="rId9" Type="http://schemas.openxmlformats.org/officeDocument/2006/relationships/image" Target="../media/arrow_right40.png"/>
  <Relationship Id="rId10" Type="http://schemas.openxmlformats.org/officeDocument/2006/relationships/image" Target="../media/arrow_right41.pn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logo242.png"/>
  <Relationship Id="rId3" Type="http://schemas.openxmlformats.org/officeDocument/2006/relationships/chart" Target="../charts/chart43.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logo244.pn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logo246.png"/>
  <Relationship Id="rId3" Type="http://schemas.openxmlformats.org/officeDocument/2006/relationships/image" Target="../media/problem47.png"/>
  <Relationship Id="rId4" Type="http://schemas.openxmlformats.org/officeDocument/2006/relationships/image" Target="../media/decision48.png"/>
  <Relationship Id="rId5" Type="http://schemas.openxmlformats.org/officeDocument/2006/relationships/image" Target="../media/back49.png"/>
  <Relationship Id="rId6" Type="http://schemas.openxmlformats.org/officeDocument/2006/relationships/image" Target="../media/reglament_yes50.png"/>
  <Relationship Id="rId7" Type="http://schemas.openxmlformats.org/officeDocument/2006/relationships/image" Target="../media/reglament_no51.png"/>
  <Relationship Id="rId8" Type="http://schemas.openxmlformats.org/officeDocument/2006/relationships/image" Target="../media/arrow_right52.png"/>
  <Relationship Id="rId9" Type="http://schemas.openxmlformats.org/officeDocument/2006/relationships/image" Target="../media/decision53.png"/>
  <Relationship Id="rId10" Type="http://schemas.openxmlformats.org/officeDocument/2006/relationships/image" Target="../media/reglament_no54.png"/>
  <Relationship Id="rId11" Type="http://schemas.openxmlformats.org/officeDocument/2006/relationships/image" Target="../media/arrow_right55.png"/>
  <Relationship Id="rId12" Type="http://schemas.openxmlformats.org/officeDocument/2006/relationships/image" Target="../media/decision56.png"/>
  <Relationship Id="rId13" Type="http://schemas.openxmlformats.org/officeDocument/2006/relationships/image" Target="../media/reglament_no57.png"/>
  <Relationship Id="rId14" Type="http://schemas.openxmlformats.org/officeDocument/2006/relationships/image" Target="../media/arrow_right58.png"/>
  <Relationship Id="rId15" Type="http://schemas.openxmlformats.org/officeDocument/2006/relationships/image" Target="../media/reglament_no59.png"/>
  <Relationship Id="rId16" Type="http://schemas.openxmlformats.org/officeDocument/2006/relationships/image" Target="../media/arrow_right60.png"/>
  <Relationship Id="rId17" Type="http://schemas.openxmlformats.org/officeDocument/2006/relationships/image" Target="../media/decision61.png"/>
  <Relationship Id="rId18" Type="http://schemas.openxmlformats.org/officeDocument/2006/relationships/image" Target="../media/reglament_no62.png"/>
  <Relationship Id="rId19" Type="http://schemas.openxmlformats.org/officeDocument/2006/relationships/image" Target="../media/arrow_right63.png"/>
  <Relationship Id="rId20" Type="http://schemas.openxmlformats.org/officeDocument/2006/relationships/image" Target="../media/arrow_right64.png"/>
  <Relationship Id="rId21" Type="http://schemas.openxmlformats.org/officeDocument/2006/relationships/image" Target="../media/reglament_no65.png"/>
  <Relationship Id="rId22" Type="http://schemas.openxmlformats.org/officeDocument/2006/relationships/image" Target="../media/arrow_right66.png"/>
  <Relationship Id="rId23" Type="http://schemas.openxmlformats.org/officeDocument/2006/relationships/image" Target="../media/reglament_no67.png"/>
  <Relationship Id="rId24" Type="http://schemas.openxmlformats.org/officeDocument/2006/relationships/image" Target="../media/arrow_right68.pn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logo269.pn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logo271.png"/>
  <Relationship Id="rId3" Type="http://schemas.openxmlformats.org/officeDocument/2006/relationships/chart" Target="../charts/chart7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10448925" cy="7562850"/>
          <a:chOff x="0" y="0"/>
          <a:chExt cx="10448925" cy="7562850"/>
        </a:xfrm>
      </p:grpSpPr>
      <p:sp>
        <p:nvSpPr>
          <p:cNvPr id="1" name=""/>
          <p:cNvSpPr txBox="1"/>
          <p:nvPr/>
        </p:nvSpPr>
        <p:spPr>
          <a:xfrm>
            <a:off x="0" y="0"/>
            <a:ext cx="361950" cy="7562850"/>
          </a:xfrm>
          <a:prstGeom prst="rect">
            <a:avLst/>
          </a:prstGeom>
          <a:solidFill>
            <a:srgbClr val="CC9933">
              <a:alpha val="100000"/>
            </a:srgbClr>
          </a:solidFill>
        </p:spPr>
        <p:txBody>
          <a:bodyPr rtlCol="0" bIns="45720" lIns="91440" rIns="91440" tIns="45720">
            <a:spAutoFit/>
          </a:bodyPr>
          <a:lstStyle/>
          <a:p>
            <a:pPr algn="l" fontAlgn="base" marL="0" marR="0" indent="0" lvl="0">
              <a:lnSpc>
                <a:spcPct val="100000"/>
              </a:lnSpc>
            </a:pPr>
          </a:p>
        </p:txBody>
      </p:sp>
      <p:pic>
        <p:nvPicPr>
          <p:cNvPr id="2" name="" descr=""/>
          <p:cNvPicPr>
            <a:picLocks noChangeAspect="1"/>
          </p:cNvPicPr>
          <p:nvPr/>
        </p:nvPicPr>
        <p:blipFill>
          <a:blip r:embed="rId2"/>
          <a:stretch>
            <a:fillRect/>
          </a:stretch>
        </p:blipFill>
        <p:spPr>
          <a:xfrm>
            <a:off x="361950" y="0"/>
            <a:ext cx="2524125" cy="7562850"/>
          </a:xfrm>
          <a:prstGeom prst="rect">
            <a:avLst/>
          </a:prstGeom>
          <a:noFill/>
        </p:spPr>
      </p:pic>
      <p:pic>
        <p:nvPicPr>
          <p:cNvPr id="3" name="" descr=""/>
          <p:cNvPicPr>
            <a:picLocks noChangeAspect="1"/>
          </p:cNvPicPr>
          <p:nvPr/>
        </p:nvPicPr>
        <p:blipFill>
          <a:blip r:embed="rId3"/>
          <a:stretch>
            <a:fillRect/>
          </a:stretch>
        </p:blipFill>
        <p:spPr>
          <a:xfrm>
            <a:off x="3238500" y="361950"/>
            <a:ext cx="2000250" cy="1428750"/>
          </a:xfrm>
          <a:prstGeom prst="rect">
            <a:avLst/>
          </a:prstGeom>
          <a:noFill/>
        </p:spPr>
      </p:pic>
      <p:sp>
        <p:nvSpPr>
          <p:cNvPr id="4" name=""/>
          <p:cNvSpPr txBox="1"/>
          <p:nvPr/>
        </p:nvSpPr>
        <p:spPr>
          <a:xfrm>
            <a:off x="3238500" y="2343150"/>
            <a:ext cx="7200900" cy="361950"/>
          </a:xfrm>
          <a:prstGeom prst="rect">
            <a:avLst/>
          </a:prstGeom>
          <a:noFill/>
        </p:spPr>
        <p:txBody>
          <a:bodyPr anchor="b" rtlCol="0" bIns="45720" lIns="91440" rIns="91440" tIns="45720">
            <a:spAutoFit/>
          </a:bodyPr>
          <a:lstStyle/>
          <a:p>
            <a:pPr algn="ctr" fontAlgn="b" marL="0" marR="0" indent="0" lvl="0">
              <a:lnSpc>
                <a:spcPct val="100000"/>
              </a:lnSpc>
            </a:pPr>
            <a:r>
              <a:rPr lang="ru-RU" sz="1600" spc="0" u="none">
                <a:solidFill>
                  <a:srgbClr val="777777">
                    <a:alpha val="100000"/>
                  </a:srgbClr>
                </a:solidFill>
                <a:latin typeface="Scada"/>
              </a:rPr>
              <a:t><![CDATA[Отчетная презентация проекта повышения эффективности]]></a:t>
            </a:r>
          </a:p>
        </p:txBody>
      </p:sp>
      <p:cxnSp>
        <p:nvCxnSpPr>
          <p:cNvPr id="5" name=""/>
          <p:cNvCxnSpPr/>
          <p:nvPr/>
        </p:nvCxnSpPr>
        <p:spPr>
          <a:xfrm>
            <a:off x="3238500" y="2771775"/>
            <a:ext cx="7200900" cy="0"/>
          </a:xfrm>
          <a:prstGeom prst="line">
            <a:avLst/>
          </a:prstGeom>
          <a:ln w="25400" cap="flat" cmpd="sng" algn="ctr">
            <a:solidFill>
              <a:srgbClr val="336699">
                <a:alpha val="100000"/>
              </a:srgbClr>
            </a:solidFill>
            <a:prstDash val="solid"/>
            <a:round/>
            <a:headEnd type="none" w="med" len="med"/>
            <a:tailEnd type="none" w="med" len="med"/>
          </a:ln>
        </p:spPr>
      </p:cxnSp>
      <p:sp>
        <p:nvSpPr>
          <p:cNvPr id="6" name=""/>
          <p:cNvSpPr txBox="1"/>
          <p:nvPr/>
        </p:nvSpPr>
        <p:spPr>
          <a:xfrm>
            <a:off x="3238500" y="2876550"/>
            <a:ext cx="7200900" cy="1076325"/>
          </a:xfrm>
          <a:prstGeom prst="rect">
            <a:avLst/>
          </a:prstGeom>
          <a:noFill/>
        </p:spPr>
        <p:txBody>
          <a:bodyPr anchor="t" rtlCol="0" bIns="45720" lIns="91440" rIns="91440" tIns="45720">
            <a:normAutofit/>
          </a:bodyPr>
          <a:lstStyle/>
          <a:p>
            <a:pPr algn="ctr" fontAlgn="t" marL="0" marR="0" indent="0" lvl="0">
              <a:lnSpc>
                <a:spcPct val="100000"/>
              </a:lnSpc>
            </a:pPr>
            <a:r>
              <a:rPr lang="ru-RU" b="1" sz="1800" spc="0" u="none">
                <a:solidFill>
                  <a:srgbClr val="000000">
                    <a:alpha val="100000"/>
                  </a:srgbClr>
                </a:solidFill>
                <a:latin typeface="Scada"/>
              </a:rPr>
              <a:t><![CDATA[Организация процесса взыскания дебиторской задолженности в бюджет Крестецкого муниципального округа]]></a:t>
            </a:r>
          </a:p>
        </p:txBody>
      </p:sp>
      <p:sp>
        <p:nvSpPr>
          <p:cNvPr id="7" name=""/>
          <p:cNvSpPr txBox="1"/>
          <p:nvPr/>
        </p:nvSpPr>
        <p:spPr>
          <a:xfrm>
            <a:off x="6124575" y="4324350"/>
            <a:ext cx="4324350" cy="2695575"/>
          </a:xfrm>
          <a:prstGeom prst="rect">
            <a:avLst/>
          </a:prstGeom>
          <a:noFill/>
        </p:spPr>
        <p:txBody>
          <a:bodyPr anchor="t" rtlCol="0" bIns="45720" lIns="91440" rIns="91440" tIns="45720">
            <a:normAutofit/>
          </a:bodyPr>
          <a:lstStyle/>
          <a:p>
            <a:pPr algn="l" fontAlgn="t" marL="0" marR="0" indent="0" lvl="0">
              <a:lnSpc>
                <a:spcPct val="100000"/>
              </a:lnSpc>
            </a:pPr>
            <a:r>
              <a:rPr lang="ru-RU" b="1" sz="1200" spc="0" u="none">
                <a:solidFill>
                  <a:srgbClr val="2F658E">
                    <a:alpha val="100000"/>
                  </a:srgbClr>
                </a:solidFill>
                <a:latin typeface="Scada"/>
              </a:rPr>
              <a:t><![CDATA[ДОКЛАДЧИК:
]]></a:t>
            </a:r>
            <a:r>
              <a:rPr lang="ru-RU" b="1" sz="1600" spc="0" u="none">
                <a:solidFill>
                  <a:srgbClr val="000000">
                    <a:alpha val="100000"/>
                  </a:srgbClr>
                </a:solidFill>
                <a:latin typeface="Scada"/>
              </a:rPr>
              <a:t><![CDATA[Яковлев Сергей Анатольевич
]]></a:t>
            </a:r>
            <a:r>
              <a:rPr lang="ru-RU" sz="1200" spc="0" u="none">
                <a:solidFill>
                  <a:srgbClr val="000000">
                    <a:alpha val="100000"/>
                  </a:srgbClr>
                </a:solidFill>
                <a:latin typeface="Scada"/>
              </a:rPr>
              <a:t><![CDATA[Глава Крестецкого муниципального округа
]]></a:t>
            </a:r>
            <a:r>
              <a:rPr lang="ru-RU" b="1" sz="1200" spc="0" u="none">
                <a:solidFill>
                  <a:srgbClr val="2F658E">
                    <a:alpha val="100000"/>
                  </a:srgbClr>
                </a:solidFill>
                <a:latin typeface="Scada"/>
              </a:rPr>
              <a:t><![CDATA[ОРГАНИЗАЦИЯ:
]]></a:t>
            </a:r>
            <a:r>
              <a:rPr lang="ru-RU" sz="1200" spc="0" u="none">
                <a:solidFill>
                  <a:srgbClr val="000000">
                    <a:alpha val="100000"/>
                  </a:srgbClr>
                </a:solidFill>
                <a:latin typeface="Scada"/>
              </a:rPr>
              <a:t><![CDATA[Администрация Крестецкого муниципального округа Новгородской области]]></a:t>
            </a:r>
          </a:p>
        </p:txBody>
      </p:sp>
      <p:sp>
        <p:nvSpPr>
          <p:cNvPr id="8" name=""/>
          <p:cNvSpPr txBox="1"/>
          <p:nvPr/>
        </p:nvSpPr>
        <p:spPr>
          <a:xfrm>
            <a:off x="3238500" y="7019925"/>
            <a:ext cx="7200900" cy="361950"/>
          </a:xfrm>
          <a:prstGeom prst="rect">
            <a:avLst/>
          </a:prstGeom>
          <a:noFill/>
        </p:spPr>
        <p:txBody>
          <a:bodyPr anchor="b" rtlCol="0" bIns="45720" lIns="91440" rIns="91440" tIns="45720">
            <a:noAutofit/>
          </a:bodyPr>
          <a:lstStyle/>
          <a:p>
            <a:pPr algn="ctr" fontAlgn="b" marL="0" marR="0" indent="0" lvl="0">
              <a:lnSpc>
                <a:spcPct val="100000"/>
              </a:lnSpc>
            </a:pPr>
            <a:r>
              <a:rPr lang="ru-RU" sz="1200" spc="0" u="none">
                <a:solidFill>
                  <a:srgbClr val="555555">
                    <a:alpha val="100000"/>
                  </a:srgbClr>
                </a:solidFill>
                <a:latin typeface="Scada"/>
              </a:rPr>
              <a:t><![CDATA[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23850" y="180975"/>
          <a:ext cx="10620375" cy="7553325"/>
          <a:chOff x="323850" y="180975"/>
          <a:chExt cx="10620375" cy="7553325"/>
        </a:xfrm>
      </p:grpSpPr>
      <p:pic>
        <p:nvPicPr>
          <p:cNvPr id="1" name="Logo" descr=""/>
          <p:cNvPicPr>
            <a:picLocks noChangeAspect="1"/>
          </p:cNvPicPr>
          <p:nvPr/>
        </p:nvPicPr>
        <p:blipFill>
          <a:blip r:embed="rId2"/>
          <a:stretch>
            <a:fillRect/>
          </a:stretch>
        </p:blipFill>
        <p:spPr>
          <a:xfrm>
            <a:off x="361950" y="219075"/>
            <a:ext cx="1543050" cy="428625"/>
          </a:xfrm>
          <a:prstGeom prst="rect">
            <a:avLst/>
          </a:prstGeom>
          <a:noFill/>
        </p:spPr>
      </p:pic>
      <p:sp>
        <p:nvSpPr>
          <p:cNvPr id="2" name=""/>
          <p:cNvSpPr txBox="1"/>
          <p:nvPr/>
        </p:nvSpPr>
        <p:spPr>
          <a:xfrm>
            <a:off x="361950" y="790575"/>
            <a:ext cx="10077450" cy="19050"/>
          </a:xfrm>
          <a:prstGeom prst="rect">
            <a:avLst/>
          </a:prstGeom>
          <a:solidFill>
            <a:srgbClr val="336699">
              <a:alpha val="100000"/>
            </a:srgbClr>
          </a:solidFill>
        </p:spPr>
        <p:txBody>
          <a:bodyPr rtlCol="0" bIns="45720" lIns="91440" rIns="91440" tIns="45720">
            <a:spAutoFit/>
          </a:bodyPr>
          <a:lstStyle/>
          <a:p>
            <a:pPr algn="l" fontAlgn="base" marL="0" marR="0" indent="0" lvl="0">
              <a:lnSpc>
                <a:spcPct val="100000"/>
              </a:lnSpc>
            </a:pPr>
          </a:p>
        </p:txBody>
      </p:sp>
      <p:sp>
        <p:nvSpPr>
          <p:cNvPr id="3" name=""/>
          <p:cNvSpPr txBox="1"/>
          <p:nvPr/>
        </p:nvSpPr>
        <p:spPr>
          <a:xfrm>
            <a:off x="7200900" y="752475"/>
            <a:ext cx="3238500" cy="57150"/>
          </a:xfrm>
          <a:prstGeom prst="rect">
            <a:avLst/>
          </a:prstGeom>
          <a:solidFill>
            <a:srgbClr val="336699">
              <a:alpha val="100000"/>
            </a:srgbClr>
          </a:solidFill>
        </p:spPr>
        <p:txBody>
          <a:bodyPr rtlCol="0" bIns="45720" lIns="91440" rIns="91440" tIns="45720">
            <a:spAutoFit/>
          </a:bodyPr>
          <a:lstStyle/>
          <a:p>
            <a:pPr algn="l" fontAlgn="base" marL="0" marR="0" indent="0" lvl="0">
              <a:lnSpc>
                <a:spcPct val="100000"/>
              </a:lnSpc>
            </a:pPr>
          </a:p>
        </p:txBody>
      </p:sp>
      <p:sp>
        <p:nvSpPr>
          <p:cNvPr id="4" name=""/>
          <p:cNvSpPr txBox="1"/>
          <p:nvPr/>
        </p:nvSpPr>
        <p:spPr>
          <a:xfrm>
            <a:off x="2524125" y="180975"/>
            <a:ext cx="7915275" cy="504825"/>
          </a:xfrm>
          <a:prstGeom prst="rect">
            <a:avLst/>
          </a:prstGeom>
          <a:noFill/>
        </p:spPr>
        <p:txBody>
          <a:bodyPr anchor="b" rtlCol="0" bIns="45720" lIns="91440" rIns="91440" tIns="45720">
            <a:normAutofit/>
          </a:bodyPr>
          <a:lstStyle/>
          <a:p>
            <a:pPr algn="r" fontAlgn="b" marL="0" marR="0" indent="0" lvl="0">
              <a:lnSpc>
                <a:spcPct val="100000"/>
              </a:lnSpc>
            </a:pPr>
            <a:r>
              <a:rPr lang="ru-RU" b="1" sz="2200" spc="0" u="none">
                <a:solidFill>
                  <a:srgbClr val="000000">
                    <a:alpha val="100000"/>
                  </a:srgbClr>
                </a:solidFill>
                <a:latin typeface="Scada"/>
              </a:rPr>
              <a:t><![CDATA[КАРТА ДОСТИГНУТОГО СОСТОЯНИЯ ПРОЦЕССА]]></a:t>
            </a:r>
          </a:p>
        </p:txBody>
      </p:sp>
      <p:sp>
        <p:nvSpPr>
          <p:cNvPr id="5" name=""/>
          <p:cNvSpPr txBox="1"/>
          <p:nvPr/>
        </p:nvSpPr>
        <p:spPr>
          <a:xfrm>
            <a:off x="7915275" y="1076325"/>
            <a:ext cx="19050" cy="6477000"/>
          </a:xfrm>
          <a:prstGeom prst="rect">
            <a:avLst/>
          </a:prstGeom>
          <a:solidFill>
            <a:srgbClr val="2F658E">
              <a:alpha val="100000"/>
            </a:srgbClr>
          </a:solidFill>
        </p:spPr>
        <p:txBody>
          <a:bodyPr rtlCol="0" bIns="45720" lIns="91440" rIns="91440" tIns="45720">
            <a:spAutoFit/>
          </a:bodyPr>
          <a:lstStyle/>
          <a:p>
            <a:pPr algn="l" fontAlgn="base" marL="0" marR="0" indent="0" lvl="0">
              <a:lnSpc>
                <a:spcPct val="100000"/>
              </a:lnSpc>
            </a:pPr>
          </a:p>
        </p:txBody>
      </p:sp>
      <p:sp>
        <p:nvSpPr>
          <p:cNvPr id="6" name=""/>
          <p:cNvSpPr txBox="1"/>
          <p:nvPr/>
        </p:nvSpPr>
        <p:spPr>
          <a:xfrm>
            <a:off x="7991475" y="1076325"/>
            <a:ext cx="2447925" cy="4324350"/>
          </a:xfrm>
          <a:prstGeom prst="rect">
            <a:avLst/>
          </a:prstGeom>
          <a:noFill/>
        </p:spPr>
        <p:txBody>
          <a:bodyPr anchor="t" rtlCol="0" bIns="45720" lIns="91440" rIns="91440" tIns="45720">
            <a:normAutofit/>
          </a:bodyPr>
          <a:lstStyle/>
          <a:p>
            <a:pPr algn="l" fontAlgn="t" marL="0" marR="0" indent="0" lvl="0">
              <a:lnSpc>
                <a:spcPct val="100000"/>
              </a:lnSpc>
            </a:pPr>
            <a:r>
              <a:rPr lang="ru-RU" b="1" sz="1100" spc="0" u="none">
                <a:solidFill>
                  <a:srgbClr val="2F658E">
                    <a:alpha val="100000"/>
                  </a:srgbClr>
                </a:solidFill>
                <a:latin typeface="Scada"/>
              </a:rPr>
              <a:t><![CDATA[Время протекания процесса:
]]></a:t>
            </a:r>
            <a:r>
              <a:rPr lang="ru-RU" b="1" sz="1200" spc="0" u="none">
                <a:solidFill>
                  <a:srgbClr val="000000">
                    <a:alpha val="100000"/>
                  </a:srgbClr>
                </a:solidFill>
                <a:latin typeface="Scada"/>
              </a:rPr>
              <a:t><![CDATA[10 рб.дн
]]></a:t>
            </a:r>
            <a:r>
              <a:rPr lang="ru-RU" b="1" sz="1100" spc="0" u="none">
                <a:solidFill>
                  <a:srgbClr val="2F658E">
                    <a:alpha val="100000"/>
                  </a:srgbClr>
                </a:solidFill>
                <a:latin typeface="Scada"/>
              </a:rPr>
              <a:t><![CDATA[Решения:
]]></a:t>
            </a:r>
            <a:r>
              <a:rPr lang="ru-RU" sz="1000" spc="0" u="none">
                <a:solidFill>
                  <a:srgbClr val="000000">
                    <a:alpha val="100000"/>
                  </a:srgbClr>
                </a:solidFill>
                <a:latin typeface="Scada"/>
              </a:rPr>
              <a:t><![CDATA[ ]]></a:t>
            </a:r>
          </a:p>
        </p:txBody>
      </p:sp>
      <p:sp>
        <p:nvSpPr>
          <p:cNvPr id="7" name=""/>
          <p:cNvSpPr txBox="1"/>
          <p:nvPr/>
        </p:nvSpPr>
        <p:spPr>
          <a:xfrm>
            <a:off x="7991475" y="5581650"/>
            <a:ext cx="2447925" cy="1619250"/>
          </a:xfrm>
          <a:prstGeom prst="rect">
            <a:avLst/>
          </a:prstGeom>
          <a:noFill/>
        </p:spPr>
        <p:txBody>
          <a:bodyPr anchor="t" rtlCol="0" bIns="45720" lIns="91440" rIns="91440" tIns="45720">
            <a:normAutofit/>
          </a:bodyPr>
          <a:lstStyle/>
          <a:p>
            <a:pPr algn="l" fontAlgn="t" marL="0" marR="0" indent="0" lvl="0">
              <a:lnSpc>
                <a:spcPct val="100000"/>
              </a:lnSpc>
            </a:pPr>
            <a:r>
              <a:rPr lang="ru-RU" b="1" sz="1100" spc="0" u="none">
                <a:solidFill>
                  <a:srgbClr val="2F658E">
                    <a:alpha val="100000"/>
                  </a:srgbClr>
                </a:solidFill>
                <a:latin typeface="Scada"/>
              </a:rPr>
              <a:t><![CDATA[Легенда:
]]></a:t>
            </a:r>
          </a:p>
        </p:txBody>
      </p:sp>
      <p:pic>
        <p:nvPicPr>
          <p:cNvPr id="8" name="" descr=""/>
          <p:cNvPicPr>
            <a:picLocks noChangeAspect="1"/>
          </p:cNvPicPr>
          <p:nvPr/>
        </p:nvPicPr>
        <p:blipFill>
          <a:blip r:embed="rId3"/>
          <a:stretch>
            <a:fillRect/>
          </a:stretch>
        </p:blipFill>
        <p:spPr>
          <a:xfrm>
            <a:off x="8096250" y="5867400"/>
            <a:ext cx="809625" cy="428625"/>
          </a:xfrm>
          <a:prstGeom prst="rect">
            <a:avLst/>
          </a:prstGeom>
          <a:noFill/>
          <a:effectLst>
            <a:outerShdw blurRad="57150" dist="19050" dir="2700000" algn="br" rotWithShape="0">
              <a:srgbClr val="000000">
                <a:alpha val="50000"/>
              </a:srgbClr>
            </a:outerShdw>
          </a:effectLst>
        </p:spPr>
      </p:pic>
      <p:sp>
        <p:nvSpPr>
          <p:cNvPr id="9" name=""/>
          <p:cNvSpPr txBox="1"/>
          <p:nvPr/>
        </p:nvSpPr>
        <p:spPr>
          <a:xfrm>
            <a:off x="8096250" y="5867400"/>
            <a:ext cx="790575" cy="428625"/>
          </a:xfrm>
          <a:prstGeom prst="rect">
            <a:avLst/>
          </a:prstGeom>
          <a:noFill/>
        </p:spPr>
        <p:txBody>
          <a:bodyPr anchor="ctr" rtlCol="0" bIns="45720" lIns="91440" rIns="91440" tIns="45720">
            <a:normAutofit/>
          </a:bodyPr>
          <a:lstStyle/>
          <a:p>
            <a:pPr algn="ctr" fontAlgn="ctr" marL="0" marR="0" indent="0" lvl="0">
              <a:lnSpc>
                <a:spcPct val="100000"/>
              </a:lnSpc>
            </a:pPr>
            <a:r>
              <a:rPr lang="ru-RU" b="1" sz="1000" spc="0" u="none">
                <a:solidFill>
                  <a:srgbClr val="FFFFFF">
                    <a:alpha val="100000"/>
                  </a:srgbClr>
                </a:solidFill>
                <a:latin typeface="Scada"/>
              </a:rPr>
              <a:t><![CDATA[2]]></a:t>
            </a:r>
          </a:p>
        </p:txBody>
      </p:sp>
      <p:sp>
        <p:nvSpPr>
          <p:cNvPr id="10" name=""/>
          <p:cNvSpPr txBox="1"/>
          <p:nvPr/>
        </p:nvSpPr>
        <p:spPr>
          <a:xfrm>
            <a:off x="8096250" y="6334125"/>
            <a:ext cx="790575" cy="428625"/>
          </a:xfrm>
          <a:prstGeom prst="rect">
            <a:avLst/>
          </a:prstGeom>
          <a:noFill/>
        </p:spPr>
        <p:txBody>
          <a:bodyPr anchor="t" wrap="none" rtlCol="0" bIns="45720" lIns="91440" rIns="91440" tIns="45720">
            <a:normAutofit/>
          </a:bodyPr>
          <a:lstStyle/>
          <a:p>
            <a:pPr algn="ctr" fontAlgn="t" marL="0" marR="0" indent="0" lvl="0">
              <a:lnSpc>
                <a:spcPct val="100000"/>
              </a:lnSpc>
            </a:pPr>
            <a:r>
              <a:rPr lang="ru-RU" sz="800" spc="0" u="none">
                <a:solidFill>
                  <a:srgbClr val="000000">
                    <a:alpha val="100000"/>
                  </a:srgbClr>
                </a:solidFill>
                <a:latin typeface="Scada"/>
              </a:rPr>
              <a:t><![CDATA[Проблема]]></a:t>
            </a:r>
          </a:p>
        </p:txBody>
      </p:sp>
      <p:pic>
        <p:nvPicPr>
          <p:cNvPr id="11" name="" descr=""/>
          <p:cNvPicPr>
            <a:picLocks noChangeAspect="1"/>
          </p:cNvPicPr>
          <p:nvPr/>
        </p:nvPicPr>
        <p:blipFill>
          <a:blip r:embed="rId4"/>
          <a:stretch>
            <a:fillRect/>
          </a:stretch>
        </p:blipFill>
        <p:spPr>
          <a:xfrm>
            <a:off x="9001125" y="5867400"/>
            <a:ext cx="533400" cy="361950"/>
          </a:xfrm>
          <a:prstGeom prst="rect">
            <a:avLst/>
          </a:prstGeom>
          <a:noFill/>
          <a:effectLst>
            <a:outerShdw blurRad="57150" dist="19050" dir="2700000" algn="br" rotWithShape="0">
              <a:srgbClr val="000000">
                <a:alpha val="50000"/>
              </a:srgbClr>
            </a:outerShdw>
          </a:effectLst>
        </p:spPr>
      </p:pic>
      <p:sp>
        <p:nvSpPr>
          <p:cNvPr id="12" name=""/>
          <p:cNvSpPr txBox="1"/>
          <p:nvPr/>
        </p:nvSpPr>
        <p:spPr>
          <a:xfrm>
            <a:off x="9001125" y="5867400"/>
            <a:ext cx="542925" cy="361950"/>
          </a:xfrm>
          <a:prstGeom prst="rect">
            <a:avLst/>
          </a:prstGeom>
          <a:noFill/>
        </p:spPr>
        <p:txBody>
          <a:bodyPr anchor="ctr" rtlCol="0" bIns="45720" lIns="91440" rIns="91440" tIns="45720">
            <a:normAutofit/>
          </a:bodyPr>
          <a:lstStyle/>
          <a:p>
            <a:pPr algn="ctr" fontAlgn="ctr" marL="0" marR="0" indent="0" lvl="0">
              <a:lnSpc>
                <a:spcPct val="100000"/>
              </a:lnSpc>
            </a:pPr>
            <a:r>
              <a:rPr lang="ru-RU" b="1" sz="1200" spc="0" u="none">
                <a:solidFill>
                  <a:srgbClr val="FFFFFF">
                    <a:alpha val="100000"/>
                  </a:srgbClr>
                </a:solidFill>
                <a:latin typeface="Scada"/>
              </a:rPr>
              <a:t><![CDATA[2]]></a:t>
            </a:r>
          </a:p>
        </p:txBody>
      </p:sp>
      <p:sp>
        <p:nvSpPr>
          <p:cNvPr id="13" name=""/>
          <p:cNvSpPr txBox="1"/>
          <p:nvPr/>
        </p:nvSpPr>
        <p:spPr>
          <a:xfrm>
            <a:off x="9001125" y="6267450"/>
            <a:ext cx="542925" cy="361950"/>
          </a:xfrm>
          <a:prstGeom prst="rect">
            <a:avLst/>
          </a:prstGeom>
          <a:noFill/>
        </p:spPr>
        <p:txBody>
          <a:bodyPr anchor="t" wrap="none" rtlCol="0" bIns="45720" lIns="91440" rIns="91440" tIns="45720">
            <a:normAutofit/>
          </a:bodyPr>
          <a:lstStyle/>
          <a:p>
            <a:pPr algn="ctr" fontAlgn="t" marL="0" marR="0" indent="0" lvl="0">
              <a:lnSpc>
                <a:spcPct val="100000"/>
              </a:lnSpc>
            </a:pPr>
            <a:r>
              <a:rPr lang="ru-RU" sz="800" spc="0" u="none">
                <a:solidFill>
                  <a:srgbClr val="000000">
                    <a:alpha val="100000"/>
                  </a:srgbClr>
                </a:solidFill>
                <a:latin typeface="Scada"/>
              </a:rPr>
              <a:t><![CDATA[Решение]]></a:t>
            </a:r>
          </a:p>
        </p:txBody>
      </p:sp>
      <p:pic>
        <p:nvPicPr>
          <p:cNvPr id="14" name="" descr=""/>
          <p:cNvPicPr>
            <a:picLocks noChangeAspect="1"/>
          </p:cNvPicPr>
          <p:nvPr/>
        </p:nvPicPr>
        <p:blipFill>
          <a:blip r:embed="rId5"/>
          <a:stretch>
            <a:fillRect/>
          </a:stretch>
        </p:blipFill>
        <p:spPr>
          <a:xfrm>
            <a:off x="9791700" y="5867400"/>
            <a:ext cx="723900" cy="400050"/>
          </a:xfrm>
          <a:prstGeom prst="rect">
            <a:avLst/>
          </a:prstGeom>
          <a:noFill/>
          <a:effectLst>
            <a:outerShdw blurRad="57150" dist="19050" dir="2700000" algn="br" rotWithShape="0">
              <a:srgbClr val="000000">
                <a:alpha val="50000"/>
              </a:srgbClr>
            </a:outerShdw>
          </a:effectLst>
        </p:spPr>
      </p:pic>
      <p:sp>
        <p:nvSpPr>
          <p:cNvPr id="15" name=""/>
          <p:cNvSpPr txBox="1"/>
          <p:nvPr/>
        </p:nvSpPr>
        <p:spPr>
          <a:xfrm>
            <a:off x="9648825" y="6296025"/>
            <a:ext cx="971550" cy="1076325"/>
          </a:xfrm>
          <a:prstGeom prst="rect">
            <a:avLst/>
          </a:prstGeom>
          <a:noFill/>
        </p:spPr>
        <p:txBody>
          <a:bodyPr anchor="t" rtlCol="0" bIns="45720" lIns="91440" rIns="91440" tIns="45720">
            <a:normAutofit/>
          </a:bodyPr>
          <a:lstStyle/>
          <a:p>
            <a:pPr algn="ctr" fontAlgn="t" marL="0" marR="0" indent="0" lvl="0">
              <a:lnSpc>
                <a:spcPct val="100000"/>
              </a:lnSpc>
            </a:pPr>
            <a:r>
              <a:rPr lang="ru-RU" sz="800" spc="0" u="none">
                <a:solidFill>
                  <a:srgbClr val="000000">
                    <a:alpha val="100000"/>
                  </a:srgbClr>
                </a:solidFill>
                <a:latin typeface="Scada"/>
              </a:rPr>
              <a:t><![CDATA[Возврат к предыдущему этапу]]></a:t>
            </a:r>
          </a:p>
        </p:txBody>
      </p:sp>
      <p:pic>
        <p:nvPicPr>
          <p:cNvPr id="16" name="" descr=""/>
          <p:cNvPicPr>
            <a:picLocks noChangeAspect="1"/>
          </p:cNvPicPr>
          <p:nvPr/>
        </p:nvPicPr>
        <p:blipFill>
          <a:blip r:embed="rId6"/>
          <a:stretch>
            <a:fillRect/>
          </a:stretch>
        </p:blipFill>
        <p:spPr>
          <a:xfrm>
            <a:off x="9001125" y="6734175"/>
            <a:ext cx="590550" cy="361950"/>
          </a:xfrm>
          <a:prstGeom prst="rect">
            <a:avLst/>
          </a:prstGeom>
          <a:noFill/>
          <a:effectLst>
            <a:outerShdw blurRad="57150" dist="19050" dir="2700000" algn="br" rotWithShape="0">
              <a:srgbClr val="000000">
                <a:alpha val="50000"/>
              </a:srgbClr>
            </a:outerShdw>
          </a:effectLst>
        </p:spPr>
      </p:pic>
      <p:sp>
        <p:nvSpPr>
          <p:cNvPr id="17" name=""/>
          <p:cNvSpPr txBox="1"/>
          <p:nvPr/>
        </p:nvSpPr>
        <p:spPr>
          <a:xfrm>
            <a:off x="9001125" y="6734175"/>
            <a:ext cx="542925" cy="361950"/>
          </a:xfrm>
          <a:prstGeom prst="rect">
            <a:avLst/>
          </a:prstGeom>
          <a:noFill/>
        </p:spPr>
        <p:txBody>
          <a:bodyPr anchor="ctr" rtlCol="0" bIns="45720" lIns="91440" rIns="91440" tIns="45720">
            <a:normAutofit/>
          </a:bodyPr>
          <a:lstStyle/>
          <a:p>
            <a:pPr algn="ctr" fontAlgn="ctr" marL="0" marR="0" indent="0" lvl="0">
              <a:lnSpc>
                <a:spcPct val="100000"/>
              </a:lnSpc>
            </a:pPr>
            <a:r>
              <a:rPr lang="ru-RU" b="1" sz="1200" spc="0" u="none">
                <a:solidFill>
                  <a:srgbClr val="000000">
                    <a:alpha val="100000"/>
                  </a:srgbClr>
                </a:solidFill>
                <a:latin typeface="Scada"/>
              </a:rPr>
              <a:t><![CDATA[3 ч]]></a:t>
            </a:r>
          </a:p>
        </p:txBody>
      </p:sp>
      <p:sp>
        <p:nvSpPr>
          <p:cNvPr id="18" name=""/>
          <p:cNvSpPr txBox="1"/>
          <p:nvPr/>
        </p:nvSpPr>
        <p:spPr>
          <a:xfrm>
            <a:off x="9001125" y="7124700"/>
            <a:ext cx="542925" cy="361950"/>
          </a:xfrm>
          <a:prstGeom prst="rect">
            <a:avLst/>
          </a:prstGeom>
          <a:noFill/>
        </p:spPr>
        <p:txBody>
          <a:bodyPr anchor="t" wrap="none" rtlCol="0" bIns="45720" lIns="91440" rIns="91440" tIns="45720">
            <a:noAutofit/>
          </a:bodyPr>
          <a:lstStyle/>
          <a:p>
            <a:pPr algn="ctr" fontAlgn="t" marL="0" marR="0" indent="0" lvl="0">
              <a:lnSpc>
                <a:spcPct val="100000"/>
              </a:lnSpc>
            </a:pPr>
            <a:r>
              <a:rPr lang="ru-RU" sz="800" spc="0" u="none">
                <a:solidFill>
                  <a:srgbClr val="000000">
                    <a:alpha val="100000"/>
                  </a:srgbClr>
                </a:solidFill>
                <a:latin typeface="Scada"/>
              </a:rPr>
              <a:t><![CDATA[Длительность
по регламенту]]></a:t>
            </a:r>
          </a:p>
        </p:txBody>
      </p:sp>
      <p:pic>
        <p:nvPicPr>
          <p:cNvPr id="19" name="" descr=""/>
          <p:cNvPicPr>
            <a:picLocks noChangeAspect="1"/>
          </p:cNvPicPr>
          <p:nvPr/>
        </p:nvPicPr>
        <p:blipFill>
          <a:blip r:embed="rId7"/>
          <a:stretch>
            <a:fillRect/>
          </a:stretch>
        </p:blipFill>
        <p:spPr>
          <a:xfrm>
            <a:off x="8096250" y="6734175"/>
            <a:ext cx="571500" cy="361950"/>
          </a:xfrm>
          <a:prstGeom prst="rect">
            <a:avLst/>
          </a:prstGeom>
          <a:noFill/>
          <a:effectLst>
            <a:outerShdw blurRad="57150" dist="19050" dir="2700000" algn="br" rotWithShape="0">
              <a:srgbClr val="000000">
                <a:alpha val="50000"/>
              </a:srgbClr>
            </a:outerShdw>
          </a:effectLst>
        </p:spPr>
      </p:pic>
      <p:sp>
        <p:nvSpPr>
          <p:cNvPr id="20" name=""/>
          <p:cNvSpPr txBox="1"/>
          <p:nvPr/>
        </p:nvSpPr>
        <p:spPr>
          <a:xfrm>
            <a:off x="8096250" y="6734175"/>
            <a:ext cx="542925" cy="361950"/>
          </a:xfrm>
          <a:prstGeom prst="rect">
            <a:avLst/>
          </a:prstGeom>
          <a:noFill/>
        </p:spPr>
        <p:txBody>
          <a:bodyPr anchor="ctr" rtlCol="0" bIns="45720" lIns="91440" rIns="91440" tIns="45720">
            <a:normAutofit/>
          </a:bodyPr>
          <a:lstStyle/>
          <a:p>
            <a:pPr algn="ctr" fontAlgn="ctr" marL="0" marR="0" indent="0" lvl="0">
              <a:lnSpc>
                <a:spcPct val="100000"/>
              </a:lnSpc>
            </a:pPr>
            <a:r>
              <a:rPr lang="ru-RU" b="1" sz="1200" spc="0" u="none">
                <a:solidFill>
                  <a:srgbClr val="000000">
                    <a:alpha val="100000"/>
                  </a:srgbClr>
                </a:solidFill>
                <a:latin typeface="Scada"/>
              </a:rPr>
              <a:t><![CDATA[НЕТ]]></a:t>
            </a:r>
          </a:p>
        </p:txBody>
      </p:sp>
      <p:sp>
        <p:nvSpPr>
          <p:cNvPr id="21" name=""/>
          <p:cNvSpPr txBox="1"/>
          <p:nvPr/>
        </p:nvSpPr>
        <p:spPr>
          <a:xfrm>
            <a:off x="8096250" y="7124700"/>
            <a:ext cx="542925" cy="361950"/>
          </a:xfrm>
          <a:prstGeom prst="rect">
            <a:avLst/>
          </a:prstGeom>
          <a:noFill/>
        </p:spPr>
        <p:txBody>
          <a:bodyPr anchor="t" wrap="none" rtlCol="0" bIns="45720" lIns="91440" rIns="91440" tIns="45720">
            <a:noAutofit/>
          </a:bodyPr>
          <a:lstStyle/>
          <a:p>
            <a:pPr algn="ctr" fontAlgn="t" marL="0" marR="0" indent="0" lvl="0">
              <a:lnSpc>
                <a:spcPct val="100000"/>
              </a:lnSpc>
            </a:pPr>
            <a:r>
              <a:rPr lang="ru-RU" sz="800" spc="0" u="none">
                <a:solidFill>
                  <a:srgbClr val="000000">
                    <a:alpha val="100000"/>
                  </a:srgbClr>
                </a:solidFill>
                <a:latin typeface="Scada"/>
              </a:rPr>
              <a:t><![CDATA[Длительность
по регламенту]]></a:t>
            </a:r>
          </a:p>
        </p:txBody>
      </p:sp>
      <p:sp>
        <p:nvSpPr>
          <p:cNvPr id="22" name=""/>
          <p:cNvSpPr txBox="1"/>
          <p:nvPr/>
        </p:nvSpPr>
        <p:spPr>
          <a:xfrm>
            <a:off x="723900" y="12573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anchor="t" rtlCol="0" bIns="45720" lIns="91440" rIns="91440" tIns="45720">
            <a:spAutoFit/>
          </a:bodyPr>
          <a:lstStyle/>
          <a:p>
            <a:pPr algn="l" fontAlgn="t" marL="0" marR="0" indent="0" lvl="0">
              <a:lnSpc>
                <a:spcPct val="100000"/>
              </a:lnSpc>
            </a:pPr>
          </a:p>
        </p:txBody>
      </p:sp>
      <p:sp>
        <p:nvSpPr>
          <p:cNvPr id="23" name=""/>
          <p:cNvSpPr txBox="1"/>
          <p:nvPr/>
        </p:nvSpPr>
        <p:spPr>
          <a:xfrm>
            <a:off x="723900" y="1257300"/>
            <a:ext cx="1228725" cy="361950"/>
          </a:xfrm>
          <a:prstGeom prst="rect">
            <a:avLst/>
          </a:prstGeom>
          <a:solidFill>
            <a:srgbClr val="FFDDDD">
              <a:alpha val="100000"/>
            </a:srgbClr>
          </a:solidFill>
          <a:ln w="6350" cap="flat" cmpd="sng" algn="ctr">
            <a:solidFill>
              <a:srgbClr val="000000">
                <a:alpha val="100000"/>
              </a:srgbClr>
            </a:solidFill>
            <a:prstDash val="solid"/>
            <a:round/>
            <a:headEnd type="none" w="med" len="med"/>
            <a:tailEnd type="none" w="med" len="med"/>
          </a:ln>
        </p:spPr>
        <p:txBody>
          <a:bodyPr anchor="ctr" rtlCol="0" bIns="45720" lIns="91440" rIns="91440" tIns="45720">
            <a:normAutofit/>
          </a:bodyPr>
          <a:lstStyle/>
          <a:p>
            <a:pPr algn="ctr" fontAlgn="ctr" marL="0" marR="0" indent="0" lvl="0">
              <a:lnSpc>
                <a:spcPct val="100000"/>
              </a:lnSpc>
            </a:pPr>
            <a:r>
              <a:rPr lang="ru-RU" sz="900" spc="0" u="none">
                <a:solidFill>
                  <a:srgbClr val="000000">
                    <a:alpha val="100000"/>
                  </a:srgbClr>
                </a:solidFill>
                <a:latin typeface="Scada"/>
              </a:rPr>
              <a:t><![CDATA[Вход]]></a:t>
            </a:r>
          </a:p>
        </p:txBody>
      </p:sp>
      <p:sp>
        <p:nvSpPr>
          <p:cNvPr id="24" name=""/>
          <p:cNvSpPr txBox="1"/>
          <p:nvPr/>
        </p:nvSpPr>
        <p:spPr>
          <a:xfrm>
            <a:off x="723900" y="16192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anchor="t" rtlCol="0" bIns="45720" lIns="91440" rIns="91440" tIns="45720">
            <a:normAutofit/>
          </a:bodyPr>
          <a:lstStyle/>
          <a:p>
            <a:pPr algn="l" fontAlgn="t" marL="0" marR="0" indent="0" lvl="0">
              <a:lnSpc>
                <a:spcPct val="100000"/>
              </a:lnSpc>
            </a:pPr>
          </a:p>
        </p:txBody>
      </p:sp>
      <p:sp>
        <p:nvSpPr>
          <p:cNvPr id="25" name=""/>
          <p:cNvSpPr txBox="1"/>
          <p:nvPr/>
        </p:nvSpPr>
        <p:spPr>
          <a:xfrm>
            <a:off x="723900" y="2266950"/>
            <a:ext cx="1228725" cy="16954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t" rtlCol="0" bIns="45720" lIns="91440" rIns="91440" tIns="45720">
            <a:normAutofit/>
          </a:bodyPr>
          <a:lstStyle/>
          <a:p>
            <a:pPr algn="l" fontAlgn="t" marL="0" marR="0" indent="0" lvl="0">
              <a:lnSpc>
                <a:spcPct val="100000"/>
              </a:lnSpc>
            </a:pPr>
            <a:r>
              <a:rPr lang="ru-RU" sz="900" spc="0" u="none">
                <a:solidFill>
                  <a:srgbClr val="000000">
                    <a:alpha val="100000"/>
                  </a:srgbClr>
                </a:solidFill>
                <a:latin typeface="Scada"/>
              </a:rPr>
              <a:t><![CDATA[Организация процесса взыскания дебиторской задолженности в бюджет Крестецкого муниципального округа]]></a:t>
            </a:r>
          </a:p>
        </p:txBody>
      </p:sp>
      <p:sp>
        <p:nvSpPr>
          <p:cNvPr id="26" name=""/>
          <p:cNvSpPr txBox="1"/>
          <p:nvPr/>
        </p:nvSpPr>
        <p:spPr>
          <a:xfrm>
            <a:off x="723900" y="1257300"/>
            <a:ext cx="1228725" cy="2695575"/>
          </a:xfrm>
          <a:prstGeom prst="rect">
            <a:avLst/>
          </a:prstGeom>
          <a:noFill/>
          <a:ln w="25400" cap="flat" cmpd="sng" algn="ctr">
            <a:solidFill>
              <a:srgbClr val="0080C0">
                <a:alpha val="100000"/>
              </a:srgbClr>
            </a:solidFill>
            <a:prstDash val="solid"/>
            <a:round/>
            <a:headEnd type="none" w="med" len="med"/>
            <a:tailEnd type="none" w="med" len="med"/>
          </a:ln>
        </p:spPr>
        <p:txBody>
          <a:bodyPr anchor="t" rtlCol="0" bIns="45720" lIns="91440" rIns="91440" tIns="45720">
            <a:spAutoFit/>
          </a:bodyPr>
          <a:lstStyle/>
          <a:p>
            <a:pPr algn="l" fontAlgn="t" marL="0" marR="0" indent="0" lvl="0">
              <a:lnSpc>
                <a:spcPct val="100000"/>
              </a:lnSpc>
            </a:pPr>
          </a:p>
        </p:txBody>
      </p:sp>
      <p:pic>
        <p:nvPicPr>
          <p:cNvPr id="27" name="" descr=""/>
          <p:cNvPicPr>
            <a:picLocks noChangeAspect="1"/>
          </p:cNvPicPr>
          <p:nvPr/>
        </p:nvPicPr>
        <p:blipFill>
          <a:blip r:embed="rId8"/>
          <a:stretch>
            <a:fillRect/>
          </a:stretch>
        </p:blipFill>
        <p:spPr>
          <a:xfrm>
            <a:off x="2047875" y="2466975"/>
            <a:ext cx="342900" cy="428625"/>
          </a:xfrm>
          <a:prstGeom prst="rect">
            <a:avLst/>
          </a:prstGeom>
          <a:noFill/>
        </p:spPr>
      </p:pic>
      <p:sp>
        <p:nvSpPr>
          <p:cNvPr id="28" name=""/>
          <p:cNvSpPr txBox="1"/>
          <p:nvPr/>
        </p:nvSpPr>
        <p:spPr>
          <a:xfrm>
            <a:off x="2486025" y="12573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anchor="t" rtlCol="0" bIns="45720" lIns="91440" rIns="91440" tIns="45720">
            <a:spAutoFit/>
          </a:bodyPr>
          <a:lstStyle/>
          <a:p>
            <a:pPr algn="l" fontAlgn="t" marL="0" marR="0" indent="0" lvl="0">
              <a:lnSpc>
                <a:spcPct val="100000"/>
              </a:lnSpc>
            </a:pPr>
          </a:p>
        </p:txBody>
      </p:sp>
      <p:sp>
        <p:nvSpPr>
          <p:cNvPr id="29" name=""/>
          <p:cNvSpPr txBox="1"/>
          <p:nvPr/>
        </p:nvSpPr>
        <p:spPr>
          <a:xfrm>
            <a:off x="2486025" y="12573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ctr" rtlCol="0" bIns="45720" lIns="91440" rIns="91440" tIns="45720">
            <a:normAutofit/>
          </a:bodyPr>
          <a:lstStyle/>
          <a:p>
            <a:pPr algn="ctr" fontAlgn="ctr" marL="0" marR="0" indent="0" lvl="0">
              <a:lnSpc>
                <a:spcPct val="100000"/>
              </a:lnSpc>
            </a:pPr>
            <a:r>
              <a:rPr lang="ru-RU" sz="900" spc="0" u="none">
                <a:solidFill>
                  <a:srgbClr val="000000">
                    <a:alpha val="100000"/>
                  </a:srgbClr>
                </a:solidFill>
                <a:latin typeface="Scada"/>
              </a:rPr>
              <a:t><![CDATA[1]]></a:t>
            </a:r>
          </a:p>
        </p:txBody>
      </p:sp>
      <p:sp>
        <p:nvSpPr>
          <p:cNvPr id="30" name=""/>
          <p:cNvSpPr txBox="1"/>
          <p:nvPr/>
        </p:nvSpPr>
        <p:spPr>
          <a:xfrm>
            <a:off x="2847975" y="12573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ctr" rtlCol="0" bIns="45720" lIns="91440" rIns="91440" tIns="45720">
            <a:normAutofit/>
          </a:bodyPr>
          <a:lstStyle/>
          <a:p>
            <a:pPr algn="ctr" fontAlgn="ctr" marL="0" marR="0" indent="0" lvl="0">
              <a:lnSpc>
                <a:spcPct val="100000"/>
              </a:lnSpc>
            </a:pPr>
            <a:r>
              <a:rPr lang="ru-RU" sz="900" spc="0" u="none">
                <a:solidFill>
                  <a:srgbClr val="000000">
                    <a:alpha val="100000"/>
                  </a:srgbClr>
                </a:solidFill>
                <a:latin typeface="Scada"/>
              </a:rPr>
              <a:t><![CDATA[1  рб.дн]]></a:t>
            </a:r>
          </a:p>
        </p:txBody>
      </p:sp>
      <p:sp>
        <p:nvSpPr>
          <p:cNvPr id="31" name=""/>
          <p:cNvSpPr txBox="1"/>
          <p:nvPr/>
        </p:nvSpPr>
        <p:spPr>
          <a:xfrm>
            <a:off x="2486025" y="16192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anchor="t" rtlCol="0" bIns="45720" lIns="91440" rIns="91440" tIns="45720">
            <a:normAutofit/>
          </a:bodyPr>
          <a:lstStyle/>
          <a:p>
            <a:pPr algn="l" fontAlgn="t" marL="0" marR="0" indent="0" lvl="0">
              <a:lnSpc>
                <a:spcPct val="100000"/>
              </a:lnSpc>
            </a:pPr>
            <a:r>
              <a:rPr lang="ru-RU" sz="900" spc="0" u="none">
                <a:solidFill>
                  <a:srgbClr val="000000">
                    <a:alpha val="100000"/>
                  </a:srgbClr>
                </a:solidFill>
                <a:latin typeface="Scada"/>
              </a:rPr>
              <a:t><![CDATA[Главный специалист отдела по бухгалтерскому учёту и отчетности]]></a:t>
            </a:r>
          </a:p>
        </p:txBody>
      </p:sp>
      <p:sp>
        <p:nvSpPr>
          <p:cNvPr id="32" name=""/>
          <p:cNvSpPr txBox="1"/>
          <p:nvPr/>
        </p:nvSpPr>
        <p:spPr>
          <a:xfrm>
            <a:off x="2486025" y="22669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t" rtlCol="0" bIns="45720" lIns="91440" rIns="91440" tIns="45720">
            <a:normAutofit/>
          </a:bodyPr>
          <a:lstStyle/>
          <a:p>
            <a:pPr algn="l" fontAlgn="t" marL="0" marR="0" indent="0" lvl="0">
              <a:lnSpc>
                <a:spcPct val="100000"/>
              </a:lnSpc>
            </a:pPr>
            <a:r>
              <a:rPr lang="ru-RU" sz="900" spc="0" u="none">
                <a:solidFill>
                  <a:srgbClr val="000000">
                    <a:alpha val="100000"/>
                  </a:srgbClr>
                </a:solidFill>
                <a:latin typeface="Scada"/>
              </a:rPr>
              <a:t><![CDATA[Выявление задолженности]]></a:t>
            </a:r>
          </a:p>
        </p:txBody>
      </p:sp>
      <p:sp>
        <p:nvSpPr>
          <p:cNvPr id="33" name=""/>
          <p:cNvSpPr txBox="1"/>
          <p:nvPr/>
        </p:nvSpPr>
        <p:spPr>
          <a:xfrm>
            <a:off x="2486025" y="37814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t" rtlCol="0" bIns="45720" lIns="91440" rIns="91440" tIns="45720">
            <a:spAutoFit/>
          </a:bodyPr>
          <a:lstStyle/>
          <a:p>
            <a:pPr algn="l" fontAlgn="t" marL="0" marR="0" indent="0" lvl="0">
              <a:lnSpc>
                <a:spcPct val="100000"/>
              </a:lnSpc>
            </a:pPr>
          </a:p>
        </p:txBody>
      </p:sp>
      <p:sp>
        <p:nvSpPr>
          <p:cNvPr id="34" name=""/>
          <p:cNvSpPr txBox="1"/>
          <p:nvPr/>
        </p:nvSpPr>
        <p:spPr>
          <a:xfrm>
            <a:off x="2486025" y="12573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anchor="t" rtlCol="0" bIns="45720" lIns="91440" rIns="91440" tIns="45720">
            <a:spAutoFit/>
          </a:bodyPr>
          <a:lstStyle/>
          <a:p>
            <a:pPr algn="l" fontAlgn="t" marL="0" marR="0" indent="0" lvl="0">
              <a:lnSpc>
                <a:spcPct val="100000"/>
              </a:lnSpc>
            </a:pPr>
          </a:p>
        </p:txBody>
      </p:sp>
      <p:pic>
        <p:nvPicPr>
          <p:cNvPr id="35" name="" descr=""/>
          <p:cNvPicPr>
            <a:picLocks noChangeAspect="1"/>
          </p:cNvPicPr>
          <p:nvPr/>
        </p:nvPicPr>
        <p:blipFill>
          <a:blip r:embed="rId9"/>
          <a:stretch>
            <a:fillRect/>
          </a:stretch>
        </p:blipFill>
        <p:spPr>
          <a:xfrm>
            <a:off x="3138488" y="3781425"/>
            <a:ext cx="533400" cy="361950"/>
          </a:xfrm>
          <a:prstGeom prst="rect">
            <a:avLst/>
          </a:prstGeom>
          <a:noFill/>
          <a:effectLst>
            <a:outerShdw blurRad="57150" dist="19050" dir="2700000" algn="br" rotWithShape="0">
              <a:srgbClr val="000000">
                <a:alpha val="50000"/>
              </a:srgbClr>
            </a:outerShdw>
          </a:effectLst>
        </p:spPr>
      </p:pic>
      <p:sp>
        <p:nvSpPr>
          <p:cNvPr id="36" name=""/>
          <p:cNvSpPr txBox="1"/>
          <p:nvPr/>
        </p:nvSpPr>
        <p:spPr>
          <a:xfrm>
            <a:off x="3133725" y="3781425"/>
            <a:ext cx="542925" cy="361950"/>
          </a:xfrm>
          <a:prstGeom prst="rect">
            <a:avLst/>
          </a:prstGeom>
          <a:noFill/>
        </p:spPr>
        <p:txBody>
          <a:bodyPr anchor="ctr" rtlCol="0" bIns="45720" lIns="91440" rIns="91440" tIns="45720">
            <a:normAutofit/>
          </a:bodyPr>
          <a:lstStyle/>
          <a:p>
            <a:pPr algn="ctr" fontAlgn="ctr" marL="0" marR="0" indent="0" lvl="0">
              <a:lnSpc>
                <a:spcPct val="100000"/>
              </a:lnSpc>
            </a:pPr>
            <a:r>
              <a:rPr lang="ru-RU" b="1" sz="900" spc="0" u="none">
                <a:solidFill>
                  <a:srgbClr val="FFFFFF">
                    <a:alpha val="100000"/>
                  </a:srgbClr>
                </a:solidFill>
                <a:latin typeface="Scada"/>
              </a:rPr>
              <a:t><![CDATA[2,4,3,5]]></a:t>
            </a:r>
          </a:p>
        </p:txBody>
      </p:sp>
      <p:pic>
        <p:nvPicPr>
          <p:cNvPr id="37" name="" descr=""/>
          <p:cNvPicPr>
            <a:picLocks noChangeAspect="1"/>
          </p:cNvPicPr>
          <p:nvPr/>
        </p:nvPicPr>
        <p:blipFill>
          <a:blip r:embed="rId10"/>
          <a:stretch>
            <a:fillRect/>
          </a:stretch>
        </p:blipFill>
        <p:spPr>
          <a:xfrm>
            <a:off x="2509838" y="3781425"/>
            <a:ext cx="561975" cy="361950"/>
          </a:xfrm>
          <a:prstGeom prst="rect">
            <a:avLst/>
          </a:prstGeom>
          <a:noFill/>
          <a:effectLst>
            <a:outerShdw blurRad="57150" dist="19050" dir="2700000" algn="br" rotWithShape="0">
              <a:srgbClr val="000000">
                <a:alpha val="50000"/>
              </a:srgbClr>
            </a:outerShdw>
          </a:effectLst>
        </p:spPr>
      </p:pic>
      <p:sp>
        <p:nvSpPr>
          <p:cNvPr id="38" name=""/>
          <p:cNvSpPr txBox="1"/>
          <p:nvPr/>
        </p:nvSpPr>
        <p:spPr>
          <a:xfrm>
            <a:off x="2486025" y="3819525"/>
            <a:ext cx="609600" cy="285750"/>
          </a:xfrm>
          <a:prstGeom prst="rect">
            <a:avLst/>
          </a:prstGeom>
          <a:noFill/>
        </p:spPr>
        <p:txBody>
          <a:bodyPr anchor="ctr" rtlCol="0" bIns="45720" lIns="91440" rIns="91440" tIns="45720">
            <a:normAutofit/>
          </a:bodyPr>
          <a:lstStyle/>
          <a:p>
            <a:pPr algn="ctr" fontAlgn="ctr" marL="0" marR="0" indent="0" lvl="0">
              <a:lnSpc>
                <a:spcPct val="100000"/>
              </a:lnSpc>
            </a:pPr>
            <a:r>
              <a:rPr lang="ru-RU" b="1" sz="900" spc="0" u="none">
                <a:solidFill>
                  <a:srgbClr val="000000">
                    <a:alpha val="100000"/>
                  </a:srgbClr>
                </a:solidFill>
                <a:latin typeface="Scada"/>
              </a:rPr>
              <a:t><![CDATA[НЕТ]]></a:t>
            </a:r>
          </a:p>
        </p:txBody>
      </p:sp>
      <p:pic>
        <p:nvPicPr>
          <p:cNvPr id="39" name="" descr=""/>
          <p:cNvPicPr>
            <a:picLocks noChangeAspect="1"/>
          </p:cNvPicPr>
          <p:nvPr/>
        </p:nvPicPr>
        <p:blipFill>
          <a:blip r:embed="rId11"/>
          <a:stretch>
            <a:fillRect/>
          </a:stretch>
        </p:blipFill>
        <p:spPr>
          <a:xfrm>
            <a:off x="3819525" y="2466975"/>
            <a:ext cx="342900" cy="428625"/>
          </a:xfrm>
          <a:prstGeom prst="rect">
            <a:avLst/>
          </a:prstGeom>
          <a:noFill/>
        </p:spPr>
      </p:pic>
      <p:sp>
        <p:nvSpPr>
          <p:cNvPr id="40" name=""/>
          <p:cNvSpPr txBox="1"/>
          <p:nvPr/>
        </p:nvSpPr>
        <p:spPr>
          <a:xfrm>
            <a:off x="3781425" y="1924050"/>
            <a:ext cx="428625" cy="504825"/>
          </a:xfrm>
          <a:prstGeom prst="rect">
            <a:avLst/>
          </a:prstGeom>
          <a:noFill/>
        </p:spPr>
        <p:txBody>
          <a:bodyPr anchor="ctr" rtlCol="0" bIns="45720" lIns="91440" rIns="91440" tIns="45720">
            <a:normAutofit/>
          </a:bodyPr>
          <a:lstStyle/>
          <a:p>
            <a:pPr algn="ctr" fontAlgn="ctr" marL="0" marR="0" indent="0" lvl="0">
              <a:lnSpc>
                <a:spcPct val="100000"/>
              </a:lnSpc>
            </a:pPr>
            <a:r>
              <a:rPr lang="ru-RU" sz="900" spc="0" u="none">
                <a:solidFill>
                  <a:srgbClr val="000000">
                    <a:alpha val="100000"/>
                  </a:srgbClr>
                </a:solidFill>
                <a:latin typeface="Scada"/>
              </a:rPr>
              <a:t><![CDATA[0,5 рб.дн]]></a:t>
            </a:r>
          </a:p>
        </p:txBody>
      </p:sp>
      <p:sp>
        <p:nvSpPr>
          <p:cNvPr id="41" name=""/>
          <p:cNvSpPr txBox="1"/>
          <p:nvPr/>
        </p:nvSpPr>
        <p:spPr>
          <a:xfrm>
            <a:off x="4248150" y="12573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anchor="t" rtlCol="0" bIns="45720" lIns="91440" rIns="91440" tIns="45720">
            <a:spAutoFit/>
          </a:bodyPr>
          <a:lstStyle/>
          <a:p>
            <a:pPr algn="l" fontAlgn="t" marL="0" marR="0" indent="0" lvl="0">
              <a:lnSpc>
                <a:spcPct val="100000"/>
              </a:lnSpc>
            </a:pPr>
          </a:p>
        </p:txBody>
      </p:sp>
      <p:sp>
        <p:nvSpPr>
          <p:cNvPr id="42" name=""/>
          <p:cNvSpPr txBox="1"/>
          <p:nvPr/>
        </p:nvSpPr>
        <p:spPr>
          <a:xfrm>
            <a:off x="4248150" y="12573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ctr" rtlCol="0" bIns="45720" lIns="91440" rIns="91440" tIns="45720">
            <a:normAutofit/>
          </a:bodyPr>
          <a:lstStyle/>
          <a:p>
            <a:pPr algn="ctr" fontAlgn="ctr" marL="0" marR="0" indent="0" lvl="0">
              <a:lnSpc>
                <a:spcPct val="100000"/>
              </a:lnSpc>
            </a:pPr>
            <a:r>
              <a:rPr lang="ru-RU" sz="900" spc="0" u="none">
                <a:solidFill>
                  <a:srgbClr val="000000">
                    <a:alpha val="100000"/>
                  </a:srgbClr>
                </a:solidFill>
                <a:latin typeface="Scada"/>
              </a:rPr>
              <a:t><![CDATA[2]]></a:t>
            </a:r>
          </a:p>
        </p:txBody>
      </p:sp>
      <p:sp>
        <p:nvSpPr>
          <p:cNvPr id="43" name=""/>
          <p:cNvSpPr txBox="1"/>
          <p:nvPr/>
        </p:nvSpPr>
        <p:spPr>
          <a:xfrm>
            <a:off x="4610100" y="12573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ctr" rtlCol="0" bIns="45720" lIns="91440" rIns="91440" tIns="45720">
            <a:normAutofit/>
          </a:bodyPr>
          <a:lstStyle/>
          <a:p>
            <a:pPr algn="ctr" fontAlgn="ctr" marL="0" marR="0" indent="0" lvl="0">
              <a:lnSpc>
                <a:spcPct val="100000"/>
              </a:lnSpc>
            </a:pPr>
            <a:r>
              <a:rPr lang="ru-RU" sz="900" spc="0" u="none">
                <a:solidFill>
                  <a:srgbClr val="000000">
                    <a:alpha val="100000"/>
                  </a:srgbClr>
                </a:solidFill>
                <a:latin typeface="Scada"/>
              </a:rPr>
              <a:t><![CDATA[2 рб.дн]]></a:t>
            </a:r>
          </a:p>
        </p:txBody>
      </p:sp>
      <p:sp>
        <p:nvSpPr>
          <p:cNvPr id="44" name=""/>
          <p:cNvSpPr txBox="1"/>
          <p:nvPr/>
        </p:nvSpPr>
        <p:spPr>
          <a:xfrm>
            <a:off x="4248150" y="16192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anchor="t" rtlCol="0" bIns="45720" lIns="91440" rIns="91440" tIns="45720">
            <a:normAutofit/>
          </a:bodyPr>
          <a:lstStyle/>
          <a:p>
            <a:pPr algn="l" fontAlgn="t" marL="0" marR="0" indent="0" lvl="0">
              <a:lnSpc>
                <a:spcPct val="100000"/>
              </a:lnSpc>
            </a:pPr>
            <a:r>
              <a:rPr lang="ru-RU" sz="900" spc="0" u="none">
                <a:solidFill>
                  <a:srgbClr val="000000">
                    <a:alpha val="100000"/>
                  </a:srgbClr>
                </a:solidFill>
                <a:latin typeface="Scada"/>
              </a:rPr>
              <a:t><![CDATA[Главный специалист отдела по бухгалтерскому учёту и отчетности]]></a:t>
            </a:r>
          </a:p>
        </p:txBody>
      </p:sp>
      <p:sp>
        <p:nvSpPr>
          <p:cNvPr id="45" name=""/>
          <p:cNvSpPr txBox="1"/>
          <p:nvPr/>
        </p:nvSpPr>
        <p:spPr>
          <a:xfrm>
            <a:off x="4248150" y="22669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t" rtlCol="0" bIns="45720" lIns="91440" rIns="91440" tIns="45720">
            <a:normAutofit/>
          </a:bodyPr>
          <a:lstStyle/>
          <a:p>
            <a:pPr algn="l" fontAlgn="t" marL="0" marR="0" indent="0" lvl="0">
              <a:lnSpc>
                <a:spcPct val="100000"/>
              </a:lnSpc>
            </a:pPr>
            <a:r>
              <a:rPr lang="ru-RU" sz="900" spc="0" u="none">
                <a:solidFill>
                  <a:srgbClr val="000000">
                    <a:alpha val="100000"/>
                  </a:srgbClr>
                </a:solidFill>
                <a:latin typeface="Scada"/>
              </a:rPr>
              <a:t><![CDATA[Формирование запроса в КУМИ о предоставлении недостающих документов в электронном реестре]]></a:t>
            </a:r>
          </a:p>
        </p:txBody>
      </p:sp>
      <p:sp>
        <p:nvSpPr>
          <p:cNvPr id="46" name=""/>
          <p:cNvSpPr txBox="1"/>
          <p:nvPr/>
        </p:nvSpPr>
        <p:spPr>
          <a:xfrm>
            <a:off x="4248150" y="37814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t" rtlCol="0" bIns="45720" lIns="91440" rIns="91440" tIns="45720">
            <a:spAutoFit/>
          </a:bodyPr>
          <a:lstStyle/>
          <a:p>
            <a:pPr algn="l" fontAlgn="t" marL="0" marR="0" indent="0" lvl="0">
              <a:lnSpc>
                <a:spcPct val="100000"/>
              </a:lnSpc>
            </a:pPr>
          </a:p>
        </p:txBody>
      </p:sp>
      <p:sp>
        <p:nvSpPr>
          <p:cNvPr id="47" name=""/>
          <p:cNvSpPr txBox="1"/>
          <p:nvPr/>
        </p:nvSpPr>
        <p:spPr>
          <a:xfrm>
            <a:off x="4248150" y="12573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anchor="t" rtlCol="0" bIns="45720" lIns="91440" rIns="91440" tIns="45720">
            <a:spAutoFit/>
          </a:bodyPr>
          <a:lstStyle/>
          <a:p>
            <a:pPr algn="l" fontAlgn="t" marL="0" marR="0" indent="0" lvl="0">
              <a:lnSpc>
                <a:spcPct val="100000"/>
              </a:lnSpc>
            </a:pPr>
          </a:p>
        </p:txBody>
      </p:sp>
      <p:pic>
        <p:nvPicPr>
          <p:cNvPr id="48" name="" descr=""/>
          <p:cNvPicPr>
            <a:picLocks noChangeAspect="1"/>
          </p:cNvPicPr>
          <p:nvPr/>
        </p:nvPicPr>
        <p:blipFill>
          <a:blip r:embed="rId12"/>
          <a:stretch>
            <a:fillRect/>
          </a:stretch>
        </p:blipFill>
        <p:spPr>
          <a:xfrm>
            <a:off x="4900613" y="3781425"/>
            <a:ext cx="533400" cy="361950"/>
          </a:xfrm>
          <a:prstGeom prst="rect">
            <a:avLst/>
          </a:prstGeom>
          <a:noFill/>
          <a:effectLst>
            <a:outerShdw blurRad="57150" dist="19050" dir="2700000" algn="br" rotWithShape="0">
              <a:srgbClr val="000000">
                <a:alpha val="50000"/>
              </a:srgbClr>
            </a:outerShdw>
          </a:effectLst>
        </p:spPr>
      </p:pic>
      <p:sp>
        <p:nvSpPr>
          <p:cNvPr id="49" name=""/>
          <p:cNvSpPr txBox="1"/>
          <p:nvPr/>
        </p:nvSpPr>
        <p:spPr>
          <a:xfrm>
            <a:off x="4895850" y="3781425"/>
            <a:ext cx="542925" cy="361950"/>
          </a:xfrm>
          <a:prstGeom prst="rect">
            <a:avLst/>
          </a:prstGeom>
          <a:noFill/>
        </p:spPr>
        <p:txBody>
          <a:bodyPr anchor="ctr" rtlCol="0" bIns="45720" lIns="91440" rIns="91440" tIns="45720">
            <a:normAutofit/>
          </a:bodyPr>
          <a:lstStyle/>
          <a:p>
            <a:pPr algn="ctr" fontAlgn="ctr" marL="0" marR="0" indent="0" lvl="0">
              <a:lnSpc>
                <a:spcPct val="100000"/>
              </a:lnSpc>
            </a:pPr>
            <a:r>
              <a:rPr lang="ru-RU" b="1" sz="900" spc="0" u="none">
                <a:solidFill>
                  <a:srgbClr val="FFFFFF">
                    <a:alpha val="100000"/>
                  </a:srgbClr>
                </a:solidFill>
                <a:latin typeface="Scada"/>
              </a:rPr>
              <a:t><![CDATA[1,2]]></a:t>
            </a:r>
          </a:p>
        </p:txBody>
      </p:sp>
      <p:pic>
        <p:nvPicPr>
          <p:cNvPr id="50" name="" descr=""/>
          <p:cNvPicPr>
            <a:picLocks noChangeAspect="1"/>
          </p:cNvPicPr>
          <p:nvPr/>
        </p:nvPicPr>
        <p:blipFill>
          <a:blip r:embed="rId13"/>
          <a:stretch>
            <a:fillRect/>
          </a:stretch>
        </p:blipFill>
        <p:spPr>
          <a:xfrm>
            <a:off x="4271963" y="3781425"/>
            <a:ext cx="561975" cy="361950"/>
          </a:xfrm>
          <a:prstGeom prst="rect">
            <a:avLst/>
          </a:prstGeom>
          <a:noFill/>
          <a:effectLst>
            <a:outerShdw blurRad="57150" dist="19050" dir="2700000" algn="br" rotWithShape="0">
              <a:srgbClr val="000000">
                <a:alpha val="50000"/>
              </a:srgbClr>
            </a:outerShdw>
          </a:effectLst>
        </p:spPr>
      </p:pic>
      <p:sp>
        <p:nvSpPr>
          <p:cNvPr id="51" name=""/>
          <p:cNvSpPr txBox="1"/>
          <p:nvPr/>
        </p:nvSpPr>
        <p:spPr>
          <a:xfrm>
            <a:off x="4248150" y="3819525"/>
            <a:ext cx="609600" cy="285750"/>
          </a:xfrm>
          <a:prstGeom prst="rect">
            <a:avLst/>
          </a:prstGeom>
          <a:noFill/>
        </p:spPr>
        <p:txBody>
          <a:bodyPr anchor="ctr" rtlCol="0" bIns="45720" lIns="91440" rIns="91440" tIns="45720">
            <a:normAutofit/>
          </a:bodyPr>
          <a:lstStyle/>
          <a:p>
            <a:pPr algn="ctr" fontAlgn="ctr" marL="0" marR="0" indent="0" lvl="0">
              <a:lnSpc>
                <a:spcPct val="100000"/>
              </a:lnSpc>
            </a:pPr>
            <a:r>
              <a:rPr lang="ru-RU" b="1" sz="900" spc="0" u="none">
                <a:solidFill>
                  <a:srgbClr val="000000">
                    <a:alpha val="100000"/>
                  </a:srgbClr>
                </a:solidFill>
                <a:latin typeface="Scada"/>
              </a:rPr>
              <a:t><![CDATA[НЕТ]]></a:t>
            </a:r>
          </a:p>
        </p:txBody>
      </p:sp>
      <p:pic>
        <p:nvPicPr>
          <p:cNvPr id="52" name="" descr=""/>
          <p:cNvPicPr>
            <a:picLocks noChangeAspect="1"/>
          </p:cNvPicPr>
          <p:nvPr/>
        </p:nvPicPr>
        <p:blipFill>
          <a:blip r:embed="rId14"/>
          <a:stretch>
            <a:fillRect/>
          </a:stretch>
        </p:blipFill>
        <p:spPr>
          <a:xfrm>
            <a:off x="5581650" y="2466975"/>
            <a:ext cx="342900" cy="428625"/>
          </a:xfrm>
          <a:prstGeom prst="rect">
            <a:avLst/>
          </a:prstGeom>
          <a:noFill/>
        </p:spPr>
      </p:pic>
      <p:sp>
        <p:nvSpPr>
          <p:cNvPr id="53" name=""/>
          <p:cNvSpPr txBox="1"/>
          <p:nvPr/>
        </p:nvSpPr>
        <p:spPr>
          <a:xfrm>
            <a:off x="5543550" y="1924050"/>
            <a:ext cx="428625" cy="504825"/>
          </a:xfrm>
          <a:prstGeom prst="rect">
            <a:avLst/>
          </a:prstGeom>
          <a:noFill/>
        </p:spPr>
        <p:txBody>
          <a:bodyPr anchor="ctr" rtlCol="0" bIns="45720" lIns="91440" rIns="91440" tIns="45720">
            <a:normAutofit/>
          </a:bodyPr>
          <a:lstStyle/>
          <a:p>
            <a:pPr algn="ctr" fontAlgn="ctr" marL="0" marR="0" indent="0" lvl="0">
              <a:lnSpc>
                <a:spcPct val="100000"/>
              </a:lnSpc>
            </a:pPr>
            <a:r>
              <a:rPr lang="ru-RU" sz="900" spc="0" u="none">
                <a:solidFill>
                  <a:srgbClr val="000000">
                    <a:alpha val="100000"/>
                  </a:srgbClr>
                </a:solidFill>
                <a:latin typeface="Scada"/>
              </a:rPr>
              <a:t><![CDATA[0,5 рб.дн]]></a:t>
            </a:r>
          </a:p>
        </p:txBody>
      </p:sp>
      <p:sp>
        <p:nvSpPr>
          <p:cNvPr id="54" name=""/>
          <p:cNvSpPr txBox="1"/>
          <p:nvPr/>
        </p:nvSpPr>
        <p:spPr>
          <a:xfrm>
            <a:off x="6010275" y="12573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anchor="t" rtlCol="0" bIns="45720" lIns="91440" rIns="91440" tIns="45720">
            <a:spAutoFit/>
          </a:bodyPr>
          <a:lstStyle/>
          <a:p>
            <a:pPr algn="l" fontAlgn="t" marL="0" marR="0" indent="0" lvl="0">
              <a:lnSpc>
                <a:spcPct val="100000"/>
              </a:lnSpc>
            </a:pPr>
          </a:p>
        </p:txBody>
      </p:sp>
      <p:sp>
        <p:nvSpPr>
          <p:cNvPr id="55" name=""/>
          <p:cNvSpPr txBox="1"/>
          <p:nvPr/>
        </p:nvSpPr>
        <p:spPr>
          <a:xfrm>
            <a:off x="6010275" y="12573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ctr" rtlCol="0" bIns="45720" lIns="91440" rIns="91440" tIns="45720">
            <a:normAutofit/>
          </a:bodyPr>
          <a:lstStyle/>
          <a:p>
            <a:pPr algn="ctr" fontAlgn="ctr" marL="0" marR="0" indent="0" lvl="0">
              <a:lnSpc>
                <a:spcPct val="100000"/>
              </a:lnSpc>
            </a:pPr>
            <a:r>
              <a:rPr lang="ru-RU" sz="900" spc="0" u="none">
                <a:solidFill>
                  <a:srgbClr val="000000">
                    <a:alpha val="100000"/>
                  </a:srgbClr>
                </a:solidFill>
                <a:latin typeface="Scada"/>
              </a:rPr>
              <a:t><![CDATA[3]]></a:t>
            </a:r>
          </a:p>
        </p:txBody>
      </p:sp>
      <p:sp>
        <p:nvSpPr>
          <p:cNvPr id="56" name=""/>
          <p:cNvSpPr txBox="1"/>
          <p:nvPr/>
        </p:nvSpPr>
        <p:spPr>
          <a:xfrm>
            <a:off x="6372225" y="12573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ctr" rtlCol="0" bIns="45720" lIns="91440" rIns="91440" tIns="45720">
            <a:normAutofit/>
          </a:bodyPr>
          <a:lstStyle/>
          <a:p>
            <a:pPr algn="ctr" fontAlgn="ctr" marL="0" marR="0" indent="0" lvl="0">
              <a:lnSpc>
                <a:spcPct val="100000"/>
              </a:lnSpc>
            </a:pPr>
            <a:r>
              <a:rPr lang="ru-RU" sz="900" spc="0" u="none">
                <a:solidFill>
                  <a:srgbClr val="000000">
                    <a:alpha val="100000"/>
                  </a:srgbClr>
                </a:solidFill>
                <a:latin typeface="Scada"/>
              </a:rPr>
              <a:t><![CDATA[2 рб.дн]]></a:t>
            </a:r>
          </a:p>
        </p:txBody>
      </p:sp>
      <p:sp>
        <p:nvSpPr>
          <p:cNvPr id="57" name=""/>
          <p:cNvSpPr txBox="1"/>
          <p:nvPr/>
        </p:nvSpPr>
        <p:spPr>
          <a:xfrm>
            <a:off x="6010275" y="16192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anchor="t" rtlCol="0" bIns="45720" lIns="91440" rIns="91440" tIns="45720">
            <a:normAutofit/>
          </a:bodyPr>
          <a:lstStyle/>
          <a:p>
            <a:pPr algn="l" fontAlgn="t" marL="0" marR="0" indent="0" lvl="0">
              <a:lnSpc>
                <a:spcPct val="100000"/>
              </a:lnSpc>
            </a:pPr>
            <a:r>
              <a:rPr lang="ru-RU" sz="900" spc="0" u="none">
                <a:solidFill>
                  <a:srgbClr val="000000">
                    <a:alpha val="100000"/>
                  </a:srgbClr>
                </a:solidFill>
                <a:latin typeface="Scada"/>
              </a:rPr>
              <a:t><![CDATA[специалист комитета имущественных и земельных отношений]]></a:t>
            </a:r>
          </a:p>
        </p:txBody>
      </p:sp>
      <p:sp>
        <p:nvSpPr>
          <p:cNvPr id="58" name=""/>
          <p:cNvSpPr txBox="1"/>
          <p:nvPr/>
        </p:nvSpPr>
        <p:spPr>
          <a:xfrm>
            <a:off x="6010275" y="22669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t" rtlCol="0" bIns="45720" lIns="91440" rIns="91440" tIns="45720">
            <a:normAutofit/>
          </a:bodyPr>
          <a:lstStyle/>
          <a:p>
            <a:pPr algn="l" fontAlgn="t" marL="0" marR="0" indent="0" lvl="0">
              <a:lnSpc>
                <a:spcPct val="100000"/>
              </a:lnSpc>
            </a:pPr>
            <a:r>
              <a:rPr lang="ru-RU" sz="900" spc="0" u="none">
                <a:solidFill>
                  <a:srgbClr val="000000">
                    <a:alpha val="100000"/>
                  </a:srgbClr>
                </a:solidFill>
                <a:latin typeface="Scada"/>
              </a:rPr>
              <a:t><![CDATA[Формирование пакета документов и предоставление в отдел бух учета]]></a:t>
            </a:r>
          </a:p>
        </p:txBody>
      </p:sp>
      <p:sp>
        <p:nvSpPr>
          <p:cNvPr id="59" name=""/>
          <p:cNvSpPr txBox="1"/>
          <p:nvPr/>
        </p:nvSpPr>
        <p:spPr>
          <a:xfrm>
            <a:off x="6010275" y="37814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t" rtlCol="0" bIns="45720" lIns="91440" rIns="91440" tIns="45720">
            <a:spAutoFit/>
          </a:bodyPr>
          <a:lstStyle/>
          <a:p>
            <a:pPr algn="l" fontAlgn="t" marL="0" marR="0" indent="0" lvl="0">
              <a:lnSpc>
                <a:spcPct val="100000"/>
              </a:lnSpc>
            </a:pPr>
          </a:p>
        </p:txBody>
      </p:sp>
      <p:sp>
        <p:nvSpPr>
          <p:cNvPr id="60" name=""/>
          <p:cNvSpPr txBox="1"/>
          <p:nvPr/>
        </p:nvSpPr>
        <p:spPr>
          <a:xfrm>
            <a:off x="6010275" y="12573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anchor="t" rtlCol="0" bIns="45720" lIns="91440" rIns="91440" tIns="45720">
            <a:spAutoFit/>
          </a:bodyPr>
          <a:lstStyle/>
          <a:p>
            <a:pPr algn="l" fontAlgn="t" marL="0" marR="0" indent="0" lvl="0">
              <a:lnSpc>
                <a:spcPct val="100000"/>
              </a:lnSpc>
            </a:pPr>
          </a:p>
        </p:txBody>
      </p:sp>
      <p:pic>
        <p:nvPicPr>
          <p:cNvPr id="61" name="" descr=""/>
          <p:cNvPicPr>
            <a:picLocks noChangeAspect="1"/>
          </p:cNvPicPr>
          <p:nvPr/>
        </p:nvPicPr>
        <p:blipFill>
          <a:blip r:embed="rId15"/>
          <a:stretch>
            <a:fillRect/>
          </a:stretch>
        </p:blipFill>
        <p:spPr>
          <a:xfrm>
            <a:off x="6577013" y="3781425"/>
            <a:ext cx="561975" cy="361950"/>
          </a:xfrm>
          <a:prstGeom prst="rect">
            <a:avLst/>
          </a:prstGeom>
          <a:noFill/>
          <a:effectLst>
            <a:outerShdw blurRad="57150" dist="19050" dir="2700000" algn="br" rotWithShape="0">
              <a:srgbClr val="000000">
                <a:alpha val="50000"/>
              </a:srgbClr>
            </a:outerShdw>
          </a:effectLst>
        </p:spPr>
      </p:pic>
      <p:sp>
        <p:nvSpPr>
          <p:cNvPr id="62" name=""/>
          <p:cNvSpPr txBox="1"/>
          <p:nvPr/>
        </p:nvSpPr>
        <p:spPr>
          <a:xfrm>
            <a:off x="6553200" y="3819525"/>
            <a:ext cx="609600" cy="285750"/>
          </a:xfrm>
          <a:prstGeom prst="rect">
            <a:avLst/>
          </a:prstGeom>
          <a:noFill/>
        </p:spPr>
        <p:txBody>
          <a:bodyPr anchor="ctr" rtlCol="0" bIns="45720" lIns="91440" rIns="91440" tIns="45720">
            <a:normAutofit/>
          </a:bodyPr>
          <a:lstStyle/>
          <a:p>
            <a:pPr algn="ctr" fontAlgn="ctr" marL="0" marR="0" indent="0" lvl="0">
              <a:lnSpc>
                <a:spcPct val="100000"/>
              </a:lnSpc>
            </a:pPr>
            <a:r>
              <a:rPr lang="ru-RU" b="1" sz="900" spc="0" u="none">
                <a:solidFill>
                  <a:srgbClr val="000000">
                    <a:alpha val="100000"/>
                  </a:srgbClr>
                </a:solidFill>
                <a:latin typeface="Scada"/>
              </a:rPr>
              <a:t><![CDATA[НЕТ]]></a:t>
            </a:r>
          </a:p>
        </p:txBody>
      </p:sp>
      <p:pic>
        <p:nvPicPr>
          <p:cNvPr id="63" name="" descr=""/>
          <p:cNvPicPr>
            <a:picLocks noChangeAspect="1"/>
          </p:cNvPicPr>
          <p:nvPr/>
        </p:nvPicPr>
        <p:blipFill>
          <a:blip r:embed="rId16"/>
          <a:stretch>
            <a:fillRect/>
          </a:stretch>
        </p:blipFill>
        <p:spPr>
          <a:xfrm>
            <a:off x="7343775" y="2466975"/>
            <a:ext cx="342900" cy="428625"/>
          </a:xfrm>
          <a:prstGeom prst="rect">
            <a:avLst/>
          </a:prstGeom>
          <a:noFill/>
        </p:spPr>
      </p:pic>
      <p:sp>
        <p:nvSpPr>
          <p:cNvPr id="64" name=""/>
          <p:cNvSpPr txBox="1"/>
          <p:nvPr/>
        </p:nvSpPr>
        <p:spPr>
          <a:xfrm>
            <a:off x="7305675" y="1924050"/>
            <a:ext cx="428625" cy="504825"/>
          </a:xfrm>
          <a:prstGeom prst="rect">
            <a:avLst/>
          </a:prstGeom>
          <a:noFill/>
        </p:spPr>
        <p:txBody>
          <a:bodyPr anchor="ctr" rtlCol="0" bIns="45720" lIns="91440" rIns="91440" tIns="45720">
            <a:normAutofit/>
          </a:bodyPr>
          <a:lstStyle/>
          <a:p>
            <a:pPr algn="ctr" fontAlgn="ctr" marL="0" marR="0" indent="0" lvl="0">
              <a:lnSpc>
                <a:spcPct val="100000"/>
              </a:lnSpc>
            </a:pPr>
            <a:r>
              <a:rPr lang="ru-RU" sz="900" spc="0" u="none">
                <a:solidFill>
                  <a:srgbClr val="000000">
                    <a:alpha val="100000"/>
                  </a:srgbClr>
                </a:solidFill>
                <a:latin typeface="Scada"/>
              </a:rPr>
              <a:t><![CDATA[0,5 рб.дн]]></a:t>
            </a:r>
          </a:p>
        </p:txBody>
      </p:sp>
      <p:sp>
        <p:nvSpPr>
          <p:cNvPr id="65" name=""/>
          <p:cNvSpPr txBox="1"/>
          <p:nvPr/>
        </p:nvSpPr>
        <p:spPr>
          <a:xfrm>
            <a:off x="723900" y="44958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anchor="t" rtlCol="0" bIns="45720" lIns="91440" rIns="91440" tIns="45720">
            <a:spAutoFit/>
          </a:bodyPr>
          <a:lstStyle/>
          <a:p>
            <a:pPr algn="l" fontAlgn="t" marL="0" marR="0" indent="0" lvl="0">
              <a:lnSpc>
                <a:spcPct val="100000"/>
              </a:lnSpc>
            </a:pPr>
          </a:p>
        </p:txBody>
      </p:sp>
      <p:sp>
        <p:nvSpPr>
          <p:cNvPr id="66" name=""/>
          <p:cNvSpPr txBox="1"/>
          <p:nvPr/>
        </p:nvSpPr>
        <p:spPr>
          <a:xfrm>
            <a:off x="723900" y="44958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ctr" rtlCol="0" bIns="45720" lIns="91440" rIns="91440" tIns="45720">
            <a:normAutofit/>
          </a:bodyPr>
          <a:lstStyle/>
          <a:p>
            <a:pPr algn="ctr" fontAlgn="ctr" marL="0" marR="0" indent="0" lvl="0">
              <a:lnSpc>
                <a:spcPct val="100000"/>
              </a:lnSpc>
            </a:pPr>
            <a:r>
              <a:rPr lang="ru-RU" sz="900" spc="0" u="none">
                <a:solidFill>
                  <a:srgbClr val="000000">
                    <a:alpha val="100000"/>
                  </a:srgbClr>
                </a:solidFill>
                <a:latin typeface="Scada"/>
              </a:rPr>
              <a:t><![CDATA[4]]></a:t>
            </a:r>
          </a:p>
        </p:txBody>
      </p:sp>
      <p:sp>
        <p:nvSpPr>
          <p:cNvPr id="67" name=""/>
          <p:cNvSpPr txBox="1"/>
          <p:nvPr/>
        </p:nvSpPr>
        <p:spPr>
          <a:xfrm>
            <a:off x="1076325" y="44958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ctr" rtlCol="0" bIns="45720" lIns="91440" rIns="91440" tIns="45720">
            <a:normAutofit/>
          </a:bodyPr>
          <a:lstStyle/>
          <a:p>
            <a:pPr algn="ctr" fontAlgn="ctr" marL="0" marR="0" indent="0" lvl="0">
              <a:lnSpc>
                <a:spcPct val="100000"/>
              </a:lnSpc>
            </a:pPr>
            <a:r>
              <a:rPr lang="ru-RU" sz="900" spc="0" u="none">
                <a:solidFill>
                  <a:srgbClr val="000000">
                    <a:alpha val="100000"/>
                  </a:srgbClr>
                </a:solidFill>
                <a:latin typeface="Scada"/>
              </a:rPr>
              <a:t><![CDATA[2 рб.дн]]></a:t>
            </a:r>
          </a:p>
        </p:txBody>
      </p:sp>
      <p:sp>
        <p:nvSpPr>
          <p:cNvPr id="68" name=""/>
          <p:cNvSpPr txBox="1"/>
          <p:nvPr/>
        </p:nvSpPr>
        <p:spPr>
          <a:xfrm>
            <a:off x="723900" y="48577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anchor="t" rtlCol="0" bIns="45720" lIns="91440" rIns="91440" tIns="45720">
            <a:normAutofit/>
          </a:bodyPr>
          <a:lstStyle/>
          <a:p>
            <a:pPr algn="l" fontAlgn="t" marL="0" marR="0" indent="0" lvl="0">
              <a:lnSpc>
                <a:spcPct val="100000"/>
              </a:lnSpc>
            </a:pPr>
            <a:r>
              <a:rPr lang="ru-RU" sz="900" spc="0" u="none">
                <a:solidFill>
                  <a:srgbClr val="000000">
                    <a:alpha val="100000"/>
                  </a:srgbClr>
                </a:solidFill>
                <a:latin typeface="Scada"/>
              </a:rPr>
              <a:t><![CDATA[Главный специалист отдела по бухгалтерскому учёту и отчетности]]></a:t>
            </a:r>
          </a:p>
        </p:txBody>
      </p:sp>
      <p:sp>
        <p:nvSpPr>
          <p:cNvPr id="69" name=""/>
          <p:cNvSpPr txBox="1"/>
          <p:nvPr/>
        </p:nvSpPr>
        <p:spPr>
          <a:xfrm>
            <a:off x="723900" y="55054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t" rtlCol="0" bIns="45720" lIns="91440" rIns="91440" tIns="45720">
            <a:normAutofit/>
          </a:bodyPr>
          <a:lstStyle/>
          <a:p>
            <a:pPr algn="l" fontAlgn="t" marL="0" marR="0" indent="0" lvl="0">
              <a:lnSpc>
                <a:spcPct val="100000"/>
              </a:lnSpc>
            </a:pPr>
            <a:r>
              <a:rPr lang="ru-RU" sz="900" spc="0" u="none">
                <a:solidFill>
                  <a:srgbClr val="000000">
                    <a:alpha val="100000"/>
                  </a:srgbClr>
                </a:solidFill>
                <a:latin typeface="Scada"/>
              </a:rPr>
              <a:t><![CDATA[Формирование пакета документов в суд (справки для суда)]]></a:t>
            </a:r>
          </a:p>
        </p:txBody>
      </p:sp>
      <p:sp>
        <p:nvSpPr>
          <p:cNvPr id="70" name=""/>
          <p:cNvSpPr txBox="1"/>
          <p:nvPr/>
        </p:nvSpPr>
        <p:spPr>
          <a:xfrm>
            <a:off x="723900" y="70199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t" rtlCol="0" bIns="45720" lIns="91440" rIns="91440" tIns="45720">
            <a:spAutoFit/>
          </a:bodyPr>
          <a:lstStyle/>
          <a:p>
            <a:pPr algn="l" fontAlgn="t" marL="0" marR="0" indent="0" lvl="0">
              <a:lnSpc>
                <a:spcPct val="100000"/>
              </a:lnSpc>
            </a:pPr>
          </a:p>
        </p:txBody>
      </p:sp>
      <p:sp>
        <p:nvSpPr>
          <p:cNvPr id="71" name=""/>
          <p:cNvSpPr txBox="1"/>
          <p:nvPr/>
        </p:nvSpPr>
        <p:spPr>
          <a:xfrm>
            <a:off x="723900" y="44958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anchor="t" rtlCol="0" bIns="45720" lIns="91440" rIns="91440" tIns="45720">
            <a:spAutoFit/>
          </a:bodyPr>
          <a:lstStyle/>
          <a:p>
            <a:pPr algn="l" fontAlgn="t" marL="0" marR="0" indent="0" lvl="0">
              <a:lnSpc>
                <a:spcPct val="100000"/>
              </a:lnSpc>
            </a:pPr>
          </a:p>
        </p:txBody>
      </p:sp>
      <p:pic>
        <p:nvPicPr>
          <p:cNvPr id="72" name="" descr=""/>
          <p:cNvPicPr>
            <a:picLocks noChangeAspect="1"/>
          </p:cNvPicPr>
          <p:nvPr/>
        </p:nvPicPr>
        <p:blipFill>
          <a:blip r:embed="rId17"/>
          <a:stretch>
            <a:fillRect/>
          </a:stretch>
        </p:blipFill>
        <p:spPr>
          <a:xfrm>
            <a:off x="1376363" y="7019925"/>
            <a:ext cx="533400" cy="361950"/>
          </a:xfrm>
          <a:prstGeom prst="rect">
            <a:avLst/>
          </a:prstGeom>
          <a:noFill/>
          <a:effectLst>
            <a:outerShdw blurRad="57150" dist="19050" dir="2700000" algn="br" rotWithShape="0">
              <a:srgbClr val="000000">
                <a:alpha val="50000"/>
              </a:srgbClr>
            </a:outerShdw>
          </a:effectLst>
        </p:spPr>
      </p:pic>
      <p:sp>
        <p:nvSpPr>
          <p:cNvPr id="73" name=""/>
          <p:cNvSpPr txBox="1"/>
          <p:nvPr/>
        </p:nvSpPr>
        <p:spPr>
          <a:xfrm>
            <a:off x="1371600" y="7019925"/>
            <a:ext cx="542925" cy="361950"/>
          </a:xfrm>
          <a:prstGeom prst="rect">
            <a:avLst/>
          </a:prstGeom>
          <a:noFill/>
        </p:spPr>
        <p:txBody>
          <a:bodyPr anchor="ctr" rtlCol="0" bIns="45720" lIns="91440" rIns="91440" tIns="45720">
            <a:normAutofit/>
          </a:bodyPr>
          <a:lstStyle/>
          <a:p>
            <a:pPr algn="ctr" fontAlgn="ctr" marL="0" marR="0" indent="0" lvl="0">
              <a:lnSpc>
                <a:spcPct val="100000"/>
              </a:lnSpc>
            </a:pPr>
            <a:r>
              <a:rPr lang="ru-RU" b="1" sz="900" spc="0" u="none">
                <a:solidFill>
                  <a:srgbClr val="FFFFFF">
                    <a:alpha val="100000"/>
                  </a:srgbClr>
                </a:solidFill>
                <a:latin typeface="Scada"/>
              </a:rPr>
              <a:t><![CDATA[4]]></a:t>
            </a:r>
          </a:p>
        </p:txBody>
      </p:sp>
      <p:pic>
        <p:nvPicPr>
          <p:cNvPr id="74" name="" descr=""/>
          <p:cNvPicPr>
            <a:picLocks noChangeAspect="1"/>
          </p:cNvPicPr>
          <p:nvPr/>
        </p:nvPicPr>
        <p:blipFill>
          <a:blip r:embed="rId18"/>
          <a:stretch>
            <a:fillRect/>
          </a:stretch>
        </p:blipFill>
        <p:spPr>
          <a:xfrm>
            <a:off x="747713" y="7019925"/>
            <a:ext cx="561975" cy="361950"/>
          </a:xfrm>
          <a:prstGeom prst="rect">
            <a:avLst/>
          </a:prstGeom>
          <a:noFill/>
          <a:effectLst>
            <a:outerShdw blurRad="57150" dist="19050" dir="2700000" algn="br" rotWithShape="0">
              <a:srgbClr val="000000">
                <a:alpha val="50000"/>
              </a:srgbClr>
            </a:outerShdw>
          </a:effectLst>
        </p:spPr>
      </p:pic>
      <p:sp>
        <p:nvSpPr>
          <p:cNvPr id="75" name=""/>
          <p:cNvSpPr txBox="1"/>
          <p:nvPr/>
        </p:nvSpPr>
        <p:spPr>
          <a:xfrm>
            <a:off x="723900" y="7058025"/>
            <a:ext cx="609600" cy="285750"/>
          </a:xfrm>
          <a:prstGeom prst="rect">
            <a:avLst/>
          </a:prstGeom>
          <a:noFill/>
        </p:spPr>
        <p:txBody>
          <a:bodyPr anchor="ctr" rtlCol="0" bIns="45720" lIns="91440" rIns="91440" tIns="45720">
            <a:normAutofit/>
          </a:bodyPr>
          <a:lstStyle/>
          <a:p>
            <a:pPr algn="ctr" fontAlgn="ctr" marL="0" marR="0" indent="0" lvl="0">
              <a:lnSpc>
                <a:spcPct val="100000"/>
              </a:lnSpc>
            </a:pPr>
            <a:r>
              <a:rPr lang="ru-RU" b="1" sz="900" spc="0" u="none">
                <a:solidFill>
                  <a:srgbClr val="000000">
                    <a:alpha val="100000"/>
                  </a:srgbClr>
                </a:solidFill>
                <a:latin typeface="Scada"/>
              </a:rPr>
              <a:t><![CDATA[НЕТ]]></a:t>
            </a:r>
          </a:p>
        </p:txBody>
      </p:sp>
      <p:pic>
        <p:nvPicPr>
          <p:cNvPr id="76" name="" descr=""/>
          <p:cNvPicPr>
            <a:picLocks noChangeAspect="1"/>
          </p:cNvPicPr>
          <p:nvPr/>
        </p:nvPicPr>
        <p:blipFill>
          <a:blip r:embed="rId19"/>
          <a:stretch>
            <a:fillRect/>
          </a:stretch>
        </p:blipFill>
        <p:spPr>
          <a:xfrm>
            <a:off x="323850" y="5705475"/>
            <a:ext cx="342900" cy="428625"/>
          </a:xfrm>
          <a:prstGeom prst="rect">
            <a:avLst/>
          </a:prstGeom>
          <a:noFill/>
        </p:spPr>
      </p:pic>
      <p:pic>
        <p:nvPicPr>
          <p:cNvPr id="77" name="" descr=""/>
          <p:cNvPicPr>
            <a:picLocks noChangeAspect="1"/>
          </p:cNvPicPr>
          <p:nvPr/>
        </p:nvPicPr>
        <p:blipFill>
          <a:blip r:embed="rId20"/>
          <a:stretch>
            <a:fillRect/>
          </a:stretch>
        </p:blipFill>
        <p:spPr>
          <a:xfrm>
            <a:off x="2047875" y="5705475"/>
            <a:ext cx="342900" cy="428625"/>
          </a:xfrm>
          <a:prstGeom prst="rect">
            <a:avLst/>
          </a:prstGeom>
          <a:noFill/>
        </p:spPr>
      </p:pic>
      <p:sp>
        <p:nvSpPr>
          <p:cNvPr id="78" name=""/>
          <p:cNvSpPr txBox="1"/>
          <p:nvPr/>
        </p:nvSpPr>
        <p:spPr>
          <a:xfrm>
            <a:off x="2019300" y="5162550"/>
            <a:ext cx="428625" cy="504825"/>
          </a:xfrm>
          <a:prstGeom prst="rect">
            <a:avLst/>
          </a:prstGeom>
          <a:noFill/>
        </p:spPr>
        <p:txBody>
          <a:bodyPr anchor="ctr" rtlCol="0" bIns="45720" lIns="91440" rIns="91440" tIns="45720">
            <a:normAutofit/>
          </a:bodyPr>
          <a:lstStyle/>
          <a:p>
            <a:pPr algn="ctr" fontAlgn="ctr" marL="0" marR="0" indent="0" lvl="0">
              <a:lnSpc>
                <a:spcPct val="100000"/>
              </a:lnSpc>
            </a:pPr>
            <a:r>
              <a:rPr lang="ru-RU" sz="900" spc="0" u="none">
                <a:solidFill>
                  <a:srgbClr val="000000">
                    <a:alpha val="100000"/>
                  </a:srgbClr>
                </a:solidFill>
                <a:latin typeface="Scada"/>
              </a:rPr>
              <a:t><![CDATA[0,5 рб.дн]]></a:t>
            </a:r>
          </a:p>
        </p:txBody>
      </p:sp>
      <p:sp>
        <p:nvSpPr>
          <p:cNvPr id="79" name=""/>
          <p:cNvSpPr txBox="1"/>
          <p:nvPr/>
        </p:nvSpPr>
        <p:spPr>
          <a:xfrm>
            <a:off x="2486025" y="44958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anchor="t" rtlCol="0" bIns="45720" lIns="91440" rIns="91440" tIns="45720">
            <a:spAutoFit/>
          </a:bodyPr>
          <a:lstStyle/>
          <a:p>
            <a:pPr algn="l" fontAlgn="t" marL="0" marR="0" indent="0" lvl="0">
              <a:lnSpc>
                <a:spcPct val="100000"/>
              </a:lnSpc>
            </a:pPr>
          </a:p>
        </p:txBody>
      </p:sp>
      <p:sp>
        <p:nvSpPr>
          <p:cNvPr id="80" name=""/>
          <p:cNvSpPr txBox="1"/>
          <p:nvPr/>
        </p:nvSpPr>
        <p:spPr>
          <a:xfrm>
            <a:off x="2486025" y="44958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ctr" rtlCol="0" bIns="45720" lIns="91440" rIns="91440" tIns="45720">
            <a:normAutofit/>
          </a:bodyPr>
          <a:lstStyle/>
          <a:p>
            <a:pPr algn="ctr" fontAlgn="ctr" marL="0" marR="0" indent="0" lvl="0">
              <a:lnSpc>
                <a:spcPct val="100000"/>
              </a:lnSpc>
            </a:pPr>
            <a:r>
              <a:rPr lang="ru-RU" sz="900" spc="0" u="none">
                <a:solidFill>
                  <a:srgbClr val="000000">
                    <a:alpha val="100000"/>
                  </a:srgbClr>
                </a:solidFill>
                <a:latin typeface="Scada"/>
              </a:rPr>
              <a:t><![CDATA[5]]></a:t>
            </a:r>
          </a:p>
        </p:txBody>
      </p:sp>
      <p:sp>
        <p:nvSpPr>
          <p:cNvPr id="81" name=""/>
          <p:cNvSpPr txBox="1"/>
          <p:nvPr/>
        </p:nvSpPr>
        <p:spPr>
          <a:xfrm>
            <a:off x="2847975" y="44958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ctr" rtlCol="0" bIns="45720" lIns="91440" rIns="91440" tIns="45720">
            <a:normAutofit/>
          </a:bodyPr>
          <a:lstStyle/>
          <a:p>
            <a:pPr algn="ctr" fontAlgn="ctr" marL="0" marR="0" indent="0" lvl="0">
              <a:lnSpc>
                <a:spcPct val="100000"/>
              </a:lnSpc>
            </a:pPr>
            <a:r>
              <a:rPr lang="ru-RU" sz="900" spc="0" u="none">
                <a:solidFill>
                  <a:srgbClr val="000000">
                    <a:alpha val="100000"/>
                  </a:srgbClr>
                </a:solidFill>
                <a:latin typeface="Scada"/>
              </a:rPr>
              <a:t><![CDATA[1 рб.дн]]></a:t>
            </a:r>
          </a:p>
        </p:txBody>
      </p:sp>
      <p:sp>
        <p:nvSpPr>
          <p:cNvPr id="82" name=""/>
          <p:cNvSpPr txBox="1"/>
          <p:nvPr/>
        </p:nvSpPr>
        <p:spPr>
          <a:xfrm>
            <a:off x="2486025" y="48577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anchor="t" rtlCol="0" bIns="45720" lIns="91440" rIns="91440" tIns="45720">
            <a:normAutofit/>
          </a:bodyPr>
          <a:lstStyle/>
          <a:p>
            <a:pPr algn="l" fontAlgn="t" marL="0" marR="0" indent="0" lvl="0">
              <a:lnSpc>
                <a:spcPct val="100000"/>
              </a:lnSpc>
            </a:pPr>
            <a:r>
              <a:rPr lang="ru-RU" sz="900" spc="0" u="none">
                <a:solidFill>
                  <a:srgbClr val="000000">
                    <a:alpha val="100000"/>
                  </a:srgbClr>
                </a:solidFill>
                <a:latin typeface="Scada"/>
              </a:rPr>
              <a:t><![CDATA[Главный специалист административно-правового управления]]></a:t>
            </a:r>
          </a:p>
        </p:txBody>
      </p:sp>
      <p:sp>
        <p:nvSpPr>
          <p:cNvPr id="83" name=""/>
          <p:cNvSpPr txBox="1"/>
          <p:nvPr/>
        </p:nvSpPr>
        <p:spPr>
          <a:xfrm>
            <a:off x="2486025" y="55054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t" rtlCol="0" bIns="45720" lIns="91440" rIns="91440" tIns="45720">
            <a:normAutofit/>
          </a:bodyPr>
          <a:lstStyle/>
          <a:p>
            <a:pPr algn="l" fontAlgn="t" marL="0" marR="0" indent="0" lvl="0">
              <a:lnSpc>
                <a:spcPct val="100000"/>
              </a:lnSpc>
            </a:pPr>
            <a:r>
              <a:rPr lang="ru-RU" sz="900" spc="0" u="none">
                <a:solidFill>
                  <a:srgbClr val="000000">
                    <a:alpha val="100000"/>
                  </a:srgbClr>
                </a:solidFill>
                <a:latin typeface="Scada"/>
              </a:rPr>
              <a:t><![CDATA[проверка документов]]></a:t>
            </a:r>
          </a:p>
        </p:txBody>
      </p:sp>
      <p:sp>
        <p:nvSpPr>
          <p:cNvPr id="84" name=""/>
          <p:cNvSpPr txBox="1"/>
          <p:nvPr/>
        </p:nvSpPr>
        <p:spPr>
          <a:xfrm>
            <a:off x="2486025" y="70199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t" rtlCol="0" bIns="45720" lIns="91440" rIns="91440" tIns="45720">
            <a:spAutoFit/>
          </a:bodyPr>
          <a:lstStyle/>
          <a:p>
            <a:pPr algn="l" fontAlgn="t" marL="0" marR="0" indent="0" lvl="0">
              <a:lnSpc>
                <a:spcPct val="100000"/>
              </a:lnSpc>
            </a:pPr>
          </a:p>
        </p:txBody>
      </p:sp>
      <p:sp>
        <p:nvSpPr>
          <p:cNvPr id="85" name=""/>
          <p:cNvSpPr txBox="1"/>
          <p:nvPr/>
        </p:nvSpPr>
        <p:spPr>
          <a:xfrm>
            <a:off x="2486025" y="44958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anchor="t" rtlCol="0" bIns="45720" lIns="91440" rIns="91440" tIns="45720">
            <a:spAutoFit/>
          </a:bodyPr>
          <a:lstStyle/>
          <a:p>
            <a:pPr algn="l" fontAlgn="t" marL="0" marR="0" indent="0" lvl="0">
              <a:lnSpc>
                <a:spcPct val="100000"/>
              </a:lnSpc>
            </a:pPr>
          </a:p>
        </p:txBody>
      </p:sp>
      <p:pic>
        <p:nvPicPr>
          <p:cNvPr id="86" name="" descr=""/>
          <p:cNvPicPr>
            <a:picLocks noChangeAspect="1"/>
          </p:cNvPicPr>
          <p:nvPr/>
        </p:nvPicPr>
        <p:blipFill>
          <a:blip r:embed="rId21"/>
          <a:stretch>
            <a:fillRect/>
          </a:stretch>
        </p:blipFill>
        <p:spPr>
          <a:xfrm>
            <a:off x="3043238" y="7019925"/>
            <a:ext cx="561975" cy="361950"/>
          </a:xfrm>
          <a:prstGeom prst="rect">
            <a:avLst/>
          </a:prstGeom>
          <a:noFill/>
          <a:effectLst>
            <a:outerShdw blurRad="57150" dist="19050" dir="2700000" algn="br" rotWithShape="0">
              <a:srgbClr val="000000">
                <a:alpha val="50000"/>
              </a:srgbClr>
            </a:outerShdw>
          </a:effectLst>
        </p:spPr>
      </p:pic>
      <p:sp>
        <p:nvSpPr>
          <p:cNvPr id="87" name=""/>
          <p:cNvSpPr txBox="1"/>
          <p:nvPr/>
        </p:nvSpPr>
        <p:spPr>
          <a:xfrm>
            <a:off x="3019425" y="7058025"/>
            <a:ext cx="609600" cy="285750"/>
          </a:xfrm>
          <a:prstGeom prst="rect">
            <a:avLst/>
          </a:prstGeom>
          <a:noFill/>
        </p:spPr>
        <p:txBody>
          <a:bodyPr anchor="ctr" rtlCol="0" bIns="45720" lIns="91440" rIns="91440" tIns="45720">
            <a:normAutofit/>
          </a:bodyPr>
          <a:lstStyle/>
          <a:p>
            <a:pPr algn="ctr" fontAlgn="ctr" marL="0" marR="0" indent="0" lvl="0">
              <a:lnSpc>
                <a:spcPct val="100000"/>
              </a:lnSpc>
            </a:pPr>
            <a:r>
              <a:rPr lang="ru-RU" b="1" sz="900" spc="0" u="none">
                <a:solidFill>
                  <a:srgbClr val="000000">
                    <a:alpha val="100000"/>
                  </a:srgbClr>
                </a:solidFill>
                <a:latin typeface="Scada"/>
              </a:rPr>
              <a:t><![CDATA[НЕТ]]></a:t>
            </a:r>
          </a:p>
        </p:txBody>
      </p:sp>
      <p:pic>
        <p:nvPicPr>
          <p:cNvPr id="88" name="" descr=""/>
          <p:cNvPicPr>
            <a:picLocks noChangeAspect="1"/>
          </p:cNvPicPr>
          <p:nvPr/>
        </p:nvPicPr>
        <p:blipFill>
          <a:blip r:embed="rId22"/>
          <a:stretch>
            <a:fillRect/>
          </a:stretch>
        </p:blipFill>
        <p:spPr>
          <a:xfrm>
            <a:off x="3819525" y="5705475"/>
            <a:ext cx="342900" cy="428625"/>
          </a:xfrm>
          <a:prstGeom prst="rect">
            <a:avLst/>
          </a:prstGeom>
          <a:noFill/>
        </p:spPr>
      </p:pic>
      <p:sp>
        <p:nvSpPr>
          <p:cNvPr id="89" name=""/>
          <p:cNvSpPr txBox="1"/>
          <p:nvPr/>
        </p:nvSpPr>
        <p:spPr>
          <a:xfrm>
            <a:off x="3781425" y="5162550"/>
            <a:ext cx="428625" cy="504825"/>
          </a:xfrm>
          <a:prstGeom prst="rect">
            <a:avLst/>
          </a:prstGeom>
          <a:noFill/>
        </p:spPr>
        <p:txBody>
          <a:bodyPr anchor="ctr" rtlCol="0" bIns="45720" lIns="91440" rIns="91440" tIns="45720">
            <a:normAutofit/>
          </a:bodyPr>
          <a:lstStyle/>
          <a:p>
            <a:pPr algn="ctr" fontAlgn="ctr" marL="0" marR="0" indent="0" lvl="0">
              <a:lnSpc>
                <a:spcPct val="100000"/>
              </a:lnSpc>
            </a:pPr>
            <a:r>
              <a:rPr lang="ru-RU" sz="900" spc="0" u="none">
                <a:solidFill>
                  <a:srgbClr val="000000">
                    <a:alpha val="100000"/>
                  </a:srgbClr>
                </a:solidFill>
                <a:latin typeface="Scada"/>
              </a:rPr>
              <a:t><![CDATA[0,5 рб.дн]]></a:t>
            </a:r>
          </a:p>
        </p:txBody>
      </p:sp>
      <p:sp>
        <p:nvSpPr>
          <p:cNvPr id="90" name=""/>
          <p:cNvSpPr txBox="1"/>
          <p:nvPr/>
        </p:nvSpPr>
        <p:spPr>
          <a:xfrm>
            <a:off x="4248150" y="44958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anchor="t" rtlCol="0" bIns="45720" lIns="91440" rIns="91440" tIns="45720">
            <a:spAutoFit/>
          </a:bodyPr>
          <a:lstStyle/>
          <a:p>
            <a:pPr algn="l" fontAlgn="t" marL="0" marR="0" indent="0" lvl="0">
              <a:lnSpc>
                <a:spcPct val="100000"/>
              </a:lnSpc>
            </a:pPr>
          </a:p>
        </p:txBody>
      </p:sp>
      <p:sp>
        <p:nvSpPr>
          <p:cNvPr id="91" name=""/>
          <p:cNvSpPr txBox="1"/>
          <p:nvPr/>
        </p:nvSpPr>
        <p:spPr>
          <a:xfrm>
            <a:off x="4248150" y="44958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ctr" rtlCol="0" bIns="45720" lIns="91440" rIns="91440" tIns="45720">
            <a:normAutofit/>
          </a:bodyPr>
          <a:lstStyle/>
          <a:p>
            <a:pPr algn="ctr" fontAlgn="ctr" marL="0" marR="0" indent="0" lvl="0">
              <a:lnSpc>
                <a:spcPct val="100000"/>
              </a:lnSpc>
            </a:pPr>
            <a:r>
              <a:rPr lang="ru-RU" sz="900" spc="0" u="none">
                <a:solidFill>
                  <a:srgbClr val="000000">
                    <a:alpha val="100000"/>
                  </a:srgbClr>
                </a:solidFill>
                <a:latin typeface="Scada"/>
              </a:rPr>
              <a:t><![CDATA[6]]></a:t>
            </a:r>
          </a:p>
        </p:txBody>
      </p:sp>
      <p:sp>
        <p:nvSpPr>
          <p:cNvPr id="92" name=""/>
          <p:cNvSpPr txBox="1"/>
          <p:nvPr/>
        </p:nvSpPr>
        <p:spPr>
          <a:xfrm>
            <a:off x="4610100" y="44958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ctr" rtlCol="0" bIns="45720" lIns="91440" rIns="91440" tIns="45720">
            <a:normAutofit/>
          </a:bodyPr>
          <a:lstStyle/>
          <a:p>
            <a:pPr algn="ctr" fontAlgn="ctr" marL="0" marR="0" indent="0" lvl="0">
              <a:lnSpc>
                <a:spcPct val="100000"/>
              </a:lnSpc>
            </a:pPr>
            <a:r>
              <a:rPr lang="ru-RU" sz="900" spc="0" u="none">
                <a:solidFill>
                  <a:srgbClr val="000000">
                    <a:alpha val="100000"/>
                  </a:srgbClr>
                </a:solidFill>
                <a:latin typeface="Scada"/>
              </a:rPr>
              <a:t><![CDATA[2 рб.дн]]></a:t>
            </a:r>
          </a:p>
        </p:txBody>
      </p:sp>
      <p:sp>
        <p:nvSpPr>
          <p:cNvPr id="93" name=""/>
          <p:cNvSpPr txBox="1"/>
          <p:nvPr/>
        </p:nvSpPr>
        <p:spPr>
          <a:xfrm>
            <a:off x="4248150" y="48577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anchor="t" rtlCol="0" bIns="45720" lIns="91440" rIns="91440" tIns="45720">
            <a:normAutofit/>
          </a:bodyPr>
          <a:lstStyle/>
          <a:p>
            <a:pPr algn="l" fontAlgn="t" marL="0" marR="0" indent="0" lvl="0">
              <a:lnSpc>
                <a:spcPct val="100000"/>
              </a:lnSpc>
            </a:pPr>
            <a:r>
              <a:rPr lang="ru-RU" sz="900" spc="0" u="none">
                <a:solidFill>
                  <a:srgbClr val="000000">
                    <a:alpha val="100000"/>
                  </a:srgbClr>
                </a:solidFill>
                <a:latin typeface="Scada"/>
              </a:rPr>
              <a:t><![CDATA[Главный специалист административно-правового управления]]></a:t>
            </a:r>
          </a:p>
        </p:txBody>
      </p:sp>
      <p:sp>
        <p:nvSpPr>
          <p:cNvPr id="94" name=""/>
          <p:cNvSpPr txBox="1"/>
          <p:nvPr/>
        </p:nvSpPr>
        <p:spPr>
          <a:xfrm>
            <a:off x="4248150" y="55054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t" rtlCol="0" bIns="45720" lIns="91440" rIns="91440" tIns="45720">
            <a:normAutofit/>
          </a:bodyPr>
          <a:lstStyle/>
          <a:p>
            <a:pPr algn="l" fontAlgn="t" marL="0" marR="0" indent="0" lvl="0">
              <a:lnSpc>
                <a:spcPct val="100000"/>
              </a:lnSpc>
            </a:pPr>
            <a:r>
              <a:rPr lang="ru-RU" sz="900" spc="0" u="none">
                <a:solidFill>
                  <a:srgbClr val="000000">
                    <a:alpha val="100000"/>
                  </a:srgbClr>
                </a:solidFill>
                <a:latin typeface="Scada"/>
              </a:rPr>
              <a:t><![CDATA[проверка документов и направление в суд]]></a:t>
            </a:r>
          </a:p>
        </p:txBody>
      </p:sp>
      <p:sp>
        <p:nvSpPr>
          <p:cNvPr id="95" name=""/>
          <p:cNvSpPr txBox="1"/>
          <p:nvPr/>
        </p:nvSpPr>
        <p:spPr>
          <a:xfrm>
            <a:off x="4248150" y="70199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t" rtlCol="0" bIns="45720" lIns="91440" rIns="91440" tIns="45720">
            <a:spAutoFit/>
          </a:bodyPr>
          <a:lstStyle/>
          <a:p>
            <a:pPr algn="l" fontAlgn="t" marL="0" marR="0" indent="0" lvl="0">
              <a:lnSpc>
                <a:spcPct val="100000"/>
              </a:lnSpc>
            </a:pPr>
          </a:p>
        </p:txBody>
      </p:sp>
      <p:sp>
        <p:nvSpPr>
          <p:cNvPr id="96" name=""/>
          <p:cNvSpPr txBox="1"/>
          <p:nvPr/>
        </p:nvSpPr>
        <p:spPr>
          <a:xfrm>
            <a:off x="4248150" y="44958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anchor="t" rtlCol="0" bIns="45720" lIns="91440" rIns="91440" tIns="45720">
            <a:spAutoFit/>
          </a:bodyPr>
          <a:lstStyle/>
          <a:p>
            <a:pPr algn="l" fontAlgn="t" marL="0" marR="0" indent="0" lvl="0">
              <a:lnSpc>
                <a:spcPct val="100000"/>
              </a:lnSpc>
            </a:pPr>
          </a:p>
        </p:txBody>
      </p:sp>
      <p:pic>
        <p:nvPicPr>
          <p:cNvPr id="97" name="" descr=""/>
          <p:cNvPicPr>
            <a:picLocks noChangeAspect="1"/>
          </p:cNvPicPr>
          <p:nvPr/>
        </p:nvPicPr>
        <p:blipFill>
          <a:blip r:embed="rId23"/>
          <a:stretch>
            <a:fillRect/>
          </a:stretch>
        </p:blipFill>
        <p:spPr>
          <a:xfrm>
            <a:off x="4814888" y="7019925"/>
            <a:ext cx="561975" cy="361950"/>
          </a:xfrm>
          <a:prstGeom prst="rect">
            <a:avLst/>
          </a:prstGeom>
          <a:noFill/>
          <a:effectLst>
            <a:outerShdw blurRad="57150" dist="19050" dir="2700000" algn="br" rotWithShape="0">
              <a:srgbClr val="000000">
                <a:alpha val="50000"/>
              </a:srgbClr>
            </a:outerShdw>
          </a:effectLst>
        </p:spPr>
      </p:pic>
      <p:sp>
        <p:nvSpPr>
          <p:cNvPr id="98" name=""/>
          <p:cNvSpPr txBox="1"/>
          <p:nvPr/>
        </p:nvSpPr>
        <p:spPr>
          <a:xfrm>
            <a:off x="4791075" y="7058025"/>
            <a:ext cx="609600" cy="285750"/>
          </a:xfrm>
          <a:prstGeom prst="rect">
            <a:avLst/>
          </a:prstGeom>
          <a:noFill/>
        </p:spPr>
        <p:txBody>
          <a:bodyPr anchor="ctr" rtlCol="0" bIns="45720" lIns="91440" rIns="91440" tIns="45720">
            <a:normAutofit/>
          </a:bodyPr>
          <a:lstStyle/>
          <a:p>
            <a:pPr algn="ctr" fontAlgn="ctr" marL="0" marR="0" indent="0" lvl="0">
              <a:lnSpc>
                <a:spcPct val="100000"/>
              </a:lnSpc>
            </a:pPr>
            <a:r>
              <a:rPr lang="ru-RU" b="1" sz="900" spc="0" u="none">
                <a:solidFill>
                  <a:srgbClr val="000000">
                    <a:alpha val="100000"/>
                  </a:srgbClr>
                </a:solidFill>
                <a:latin typeface="Scada"/>
              </a:rPr>
              <a:t><![CDATA[НЕТ]]></a:t>
            </a:r>
          </a:p>
        </p:txBody>
      </p:sp>
      <p:pic>
        <p:nvPicPr>
          <p:cNvPr id="99" name="" descr=""/>
          <p:cNvPicPr>
            <a:picLocks noChangeAspect="1"/>
          </p:cNvPicPr>
          <p:nvPr/>
        </p:nvPicPr>
        <p:blipFill>
          <a:blip r:embed="rId24"/>
          <a:stretch>
            <a:fillRect/>
          </a:stretch>
        </p:blipFill>
        <p:spPr>
          <a:xfrm>
            <a:off x="5581650" y="5705475"/>
            <a:ext cx="342900" cy="428625"/>
          </a:xfrm>
          <a:prstGeom prst="rect">
            <a:avLst/>
          </a:prstGeom>
          <a:noFill/>
        </p:spPr>
      </p:pic>
      <p:sp>
        <p:nvSpPr>
          <p:cNvPr id="100" name=""/>
          <p:cNvSpPr txBox="1"/>
          <p:nvPr/>
        </p:nvSpPr>
        <p:spPr>
          <a:xfrm>
            <a:off x="5543550" y="5162550"/>
            <a:ext cx="428625" cy="504825"/>
          </a:xfrm>
          <a:prstGeom prst="rect">
            <a:avLst/>
          </a:prstGeom>
          <a:noFill/>
        </p:spPr>
        <p:txBody>
          <a:bodyPr anchor="ctr" rtlCol="0" bIns="45720" lIns="91440" rIns="91440" tIns="45720">
            <a:normAutofit/>
          </a:bodyPr>
          <a:lstStyle/>
          <a:p>
            <a:pPr algn="ctr" fontAlgn="ctr" marL="0" marR="0" indent="0" lvl="0">
              <a:lnSpc>
                <a:spcPct val="100000"/>
              </a:lnSpc>
            </a:pPr>
            <a:r>
              <a:rPr lang="ru-RU" sz="900" spc="0" u="none">
                <a:solidFill>
                  <a:srgbClr val="000000">
                    <a:alpha val="100000"/>
                  </a:srgbClr>
                </a:solidFill>
                <a:latin typeface="Scada"/>
              </a:rPr>
              <a:t><![CDATA[0,5 рб.дн]]></a:t>
            </a:r>
          </a:p>
        </p:txBody>
      </p:sp>
      <p:sp>
        <p:nvSpPr>
          <p:cNvPr id="101" name=""/>
          <p:cNvSpPr txBox="1"/>
          <p:nvPr/>
        </p:nvSpPr>
        <p:spPr>
          <a:xfrm>
            <a:off x="6010275" y="44958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anchor="t" rtlCol="0" bIns="45720" lIns="91440" rIns="91440" tIns="45720">
            <a:spAutoFit/>
          </a:bodyPr>
          <a:lstStyle/>
          <a:p>
            <a:pPr algn="l" fontAlgn="t" marL="0" marR="0" indent="0" lvl="0">
              <a:lnSpc>
                <a:spcPct val="100000"/>
              </a:lnSpc>
            </a:pPr>
          </a:p>
        </p:txBody>
      </p:sp>
      <p:sp>
        <p:nvSpPr>
          <p:cNvPr id="102" name=""/>
          <p:cNvSpPr txBox="1"/>
          <p:nvPr/>
        </p:nvSpPr>
        <p:spPr>
          <a:xfrm>
            <a:off x="6010275" y="4495800"/>
            <a:ext cx="1228725" cy="361950"/>
          </a:xfrm>
          <a:prstGeom prst="rect">
            <a:avLst/>
          </a:prstGeom>
          <a:solidFill>
            <a:srgbClr val="FFDDDD">
              <a:alpha val="100000"/>
            </a:srgbClr>
          </a:solidFill>
          <a:ln w="6350" cap="flat" cmpd="sng" algn="ctr">
            <a:solidFill>
              <a:srgbClr val="000000">
                <a:alpha val="100000"/>
              </a:srgbClr>
            </a:solidFill>
            <a:prstDash val="solid"/>
            <a:round/>
            <a:headEnd type="none" w="med" len="med"/>
            <a:tailEnd type="none" w="med" len="med"/>
          </a:ln>
        </p:spPr>
        <p:txBody>
          <a:bodyPr anchor="ctr" rtlCol="0" bIns="45720" lIns="91440" rIns="91440" tIns="45720">
            <a:normAutofit/>
          </a:bodyPr>
          <a:lstStyle/>
          <a:p>
            <a:pPr algn="ctr" fontAlgn="ctr" marL="0" marR="0" indent="0" lvl="0">
              <a:lnSpc>
                <a:spcPct val="100000"/>
              </a:lnSpc>
            </a:pPr>
            <a:r>
              <a:rPr lang="ru-RU" sz="900" spc="0" u="none">
                <a:solidFill>
                  <a:srgbClr val="000000">
                    <a:alpha val="100000"/>
                  </a:srgbClr>
                </a:solidFill>
                <a:latin typeface="Scada"/>
              </a:rPr>
              <a:t><![CDATA[Выход]]></a:t>
            </a:r>
          </a:p>
        </p:txBody>
      </p:sp>
      <p:sp>
        <p:nvSpPr>
          <p:cNvPr id="103" name=""/>
          <p:cNvSpPr txBox="1"/>
          <p:nvPr/>
        </p:nvSpPr>
        <p:spPr>
          <a:xfrm>
            <a:off x="6010275" y="48577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anchor="t" rtlCol="0" bIns="45720" lIns="91440" rIns="91440" tIns="45720">
            <a:normAutofit/>
          </a:bodyPr>
          <a:lstStyle/>
          <a:p>
            <a:pPr algn="l" fontAlgn="t" marL="0" marR="0" indent="0" lvl="0">
              <a:lnSpc>
                <a:spcPct val="100000"/>
              </a:lnSpc>
            </a:pPr>
          </a:p>
        </p:txBody>
      </p:sp>
      <p:sp>
        <p:nvSpPr>
          <p:cNvPr id="104" name=""/>
          <p:cNvSpPr txBox="1"/>
          <p:nvPr/>
        </p:nvSpPr>
        <p:spPr>
          <a:xfrm>
            <a:off x="6010275" y="5505450"/>
            <a:ext cx="1228725" cy="16954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t" rtlCol="0" bIns="45720" lIns="91440" rIns="91440" tIns="45720">
            <a:normAutofit/>
          </a:bodyPr>
          <a:lstStyle/>
          <a:p>
            <a:pPr algn="l" fontAlgn="t" marL="0" marR="0" indent="0" lvl="0">
              <a:lnSpc>
                <a:spcPct val="100000"/>
              </a:lnSpc>
            </a:pPr>
            <a:r>
              <a:rPr lang="ru-RU" sz="900" spc="0" u="none">
                <a:solidFill>
                  <a:srgbClr val="000000">
                    <a:alpha val="100000"/>
                  </a:srgbClr>
                </a:solidFill>
                <a:latin typeface="Scada"/>
              </a:rPr>
              <a:t><![CDATA[передача документов для доставки в суд]]></a:t>
            </a:r>
          </a:p>
        </p:txBody>
      </p:sp>
      <p:sp>
        <p:nvSpPr>
          <p:cNvPr id="105" name=""/>
          <p:cNvSpPr txBox="1"/>
          <p:nvPr/>
        </p:nvSpPr>
        <p:spPr>
          <a:xfrm>
            <a:off x="6010275" y="4495800"/>
            <a:ext cx="1228725" cy="2695575"/>
          </a:xfrm>
          <a:prstGeom prst="rect">
            <a:avLst/>
          </a:prstGeom>
          <a:noFill/>
          <a:ln w="25400" cap="flat" cmpd="sng" algn="ctr">
            <a:solidFill>
              <a:srgbClr val="0080C0">
                <a:alpha val="100000"/>
              </a:srgbClr>
            </a:solidFill>
            <a:prstDash val="solid"/>
            <a:round/>
            <a:headEnd type="none" w="med" len="med"/>
            <a:tailEnd type="none" w="med" len="med"/>
          </a:ln>
        </p:spPr>
        <p:txBody>
          <a:bodyPr anchor="t" rtlCol="0" bIns="45720" lIns="91440" rIns="91440" tIns="45720">
            <a:spAutoFit/>
          </a:bodyPr>
          <a:lstStyle/>
          <a:p>
            <a:pPr algn="l" fontAlgn="t" marL="0" marR="0" indent="0" lvl="0">
              <a:lnSpc>
                <a:spcPct val="100000"/>
              </a:lnSpc>
            </a:p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61950" y="180975"/>
          <a:ext cx="10439400" cy="7200900"/>
          <a:chOff x="361950" y="180975"/>
          <a:chExt cx="10439400" cy="7200900"/>
        </a:xfrm>
      </p:grpSpPr>
      <p:pic>
        <p:nvPicPr>
          <p:cNvPr id="1" name="Logo" descr=""/>
          <p:cNvPicPr>
            <a:picLocks noChangeAspect="1"/>
          </p:cNvPicPr>
          <p:nvPr/>
        </p:nvPicPr>
        <p:blipFill>
          <a:blip r:embed="rId2"/>
          <a:stretch>
            <a:fillRect/>
          </a:stretch>
        </p:blipFill>
        <p:spPr>
          <a:xfrm>
            <a:off x="361950" y="219075"/>
            <a:ext cx="1543050" cy="428625"/>
          </a:xfrm>
          <a:prstGeom prst="rect">
            <a:avLst/>
          </a:prstGeom>
          <a:noFill/>
        </p:spPr>
      </p:pic>
      <p:sp>
        <p:nvSpPr>
          <p:cNvPr id="2" name=""/>
          <p:cNvSpPr txBox="1"/>
          <p:nvPr/>
        </p:nvSpPr>
        <p:spPr>
          <a:xfrm>
            <a:off x="361950" y="790575"/>
            <a:ext cx="10077450" cy="19050"/>
          </a:xfrm>
          <a:prstGeom prst="rect">
            <a:avLst/>
          </a:prstGeom>
          <a:solidFill>
            <a:srgbClr val="336699">
              <a:alpha val="100000"/>
            </a:srgbClr>
          </a:solidFill>
        </p:spPr>
        <p:txBody>
          <a:bodyPr rtlCol="0" bIns="45720" lIns="91440" rIns="91440" tIns="45720">
            <a:spAutoFit/>
          </a:bodyPr>
          <a:lstStyle/>
          <a:p>
            <a:pPr algn="l" fontAlgn="base" marL="0" marR="0" indent="0" lvl="0">
              <a:lnSpc>
                <a:spcPct val="100000"/>
              </a:lnSpc>
            </a:pPr>
          </a:p>
        </p:txBody>
      </p:sp>
      <p:sp>
        <p:nvSpPr>
          <p:cNvPr id="3" name=""/>
          <p:cNvSpPr txBox="1"/>
          <p:nvPr/>
        </p:nvSpPr>
        <p:spPr>
          <a:xfrm>
            <a:off x="7200900" y="752475"/>
            <a:ext cx="3238500" cy="57150"/>
          </a:xfrm>
          <a:prstGeom prst="rect">
            <a:avLst/>
          </a:prstGeom>
          <a:solidFill>
            <a:srgbClr val="336699">
              <a:alpha val="100000"/>
            </a:srgbClr>
          </a:solidFill>
        </p:spPr>
        <p:txBody>
          <a:bodyPr rtlCol="0" bIns="45720" lIns="91440" rIns="91440" tIns="45720">
            <a:spAutoFit/>
          </a:bodyPr>
          <a:lstStyle/>
          <a:p>
            <a:pPr algn="l" fontAlgn="base" marL="0" marR="0" indent="0" lvl="0">
              <a:lnSpc>
                <a:spcPct val="100000"/>
              </a:lnSpc>
            </a:pPr>
          </a:p>
        </p:txBody>
      </p:sp>
      <p:sp>
        <p:nvSpPr>
          <p:cNvPr id="4" name=""/>
          <p:cNvSpPr txBox="1"/>
          <p:nvPr/>
        </p:nvSpPr>
        <p:spPr>
          <a:xfrm>
            <a:off x="2524125" y="180975"/>
            <a:ext cx="7915275" cy="504825"/>
          </a:xfrm>
          <a:prstGeom prst="rect">
            <a:avLst/>
          </a:prstGeom>
          <a:noFill/>
        </p:spPr>
        <p:txBody>
          <a:bodyPr anchor="b" rtlCol="0" bIns="45720" lIns="91440" rIns="91440" tIns="45720">
            <a:normAutofit/>
          </a:bodyPr>
          <a:lstStyle/>
          <a:p>
            <a:pPr algn="r" fontAlgn="b" marL="0" marR="0" indent="0" lvl="0">
              <a:lnSpc>
                <a:spcPct val="100000"/>
              </a:lnSpc>
            </a:pPr>
            <a:r>
              <a:rPr lang="ru-RU" b="1" sz="2200" spc="0" u="none">
                <a:solidFill>
                  <a:srgbClr val="000000">
                    <a:alpha val="100000"/>
                  </a:srgbClr>
                </a:solidFill>
                <a:latin typeface="Scada"/>
              </a:rPr>
              <a:t><![CDATA[РЕЗУЛЬТАТЫ ПРОЕКТА]]></a:t>
            </a:r>
          </a:p>
        </p:txBody>
      </p:sp>
      <p:graphicFrame>
        <p:nvGraphicFramePr>
          <p:cNvPr id="5" name="" descr=""/>
          <p:cNvGraphicFramePr>
            <a:graphicFrameLocks noGrp="1"/>
          </p:cNvGraphicFramePr>
          <p:nvPr/>
        </p:nvGraphicFramePr>
        <p:xfrm>
          <a:off x="361950" y="1438275"/>
          <a:ext cx="0" cy="0"/>
        </p:xfrm>
        <a:graphic>
          <a:graphicData uri="http://schemas.openxmlformats.org/drawingml/2006/table">
            <a:tbl>
              <a:tblPr firstRow="1" bandRow="1"/>
              <a:tblGrid>
                <a:gridCol w="361950"/>
                <a:gridCol w="3238500"/>
                <a:gridCol w="1076325"/>
                <a:gridCol w="1076325"/>
                <a:gridCol w="1076325"/>
                <a:gridCol w="2876550"/>
              </a:tblGrid>
              <a:tr h="0">
                <a:tc>
                  <a:txBody>
                    <a:bodyPr wrap="square" rtlCol="0">
                      <a:spAutoFit/>
                    </a:bodyPr>
                    <a:lstStyle/>
                    <a:p>
                      <a:pPr algn="l" fontAlgn="t" marL="38100" marR="38100" indent="0" lvl="0">
                        <a:lnSpc>
                          <a:spcPct val="100000"/>
                        </a:lnSpc>
                      </a:pPr>
                      <a:r>
                        <a:rPr lang="ru-RU" b="1" sz="900" spc="0" u="none">
                          <a:solidFill>
                            <a:srgbClr val="000000">
                              <a:alpha val="100000"/>
                            </a:srgbClr>
                          </a:solidFill>
                          <a:latin typeface="Scada"/>
                        </a:rPr>
                        <a:t><![CDATA[пп]]></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a:txBody>
                    <a:bodyPr wrap="square" rtlCol="0">
                      <a:spAutoFit/>
                    </a:bodyPr>
                    <a:lstStyle/>
                    <a:p>
                      <a:pPr algn="l" fontAlgn="t" marL="38100" marR="38100" indent="0" lvl="0">
                        <a:lnSpc>
                          <a:spcPct val="100000"/>
                        </a:lnSpc>
                      </a:pPr>
                      <a:r>
                        <a:rPr lang="ru-RU" b="1" sz="900" spc="0" u="none">
                          <a:solidFill>
                            <a:srgbClr val="000000">
                              <a:alpha val="100000"/>
                            </a:srgbClr>
                          </a:solidFill>
                          <a:latin typeface="Scada"/>
                        </a:rPr>
                        <a:t><![CDATA[Показатель]]></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a:txBody>
                    <a:bodyPr wrap="square" rtlCol="0">
                      <a:spAutoFit/>
                    </a:bodyPr>
                    <a:lstStyle/>
                    <a:p>
                      <a:pPr algn="l" fontAlgn="t" marL="38100" marR="38100" indent="0" lvl="0">
                        <a:lnSpc>
                          <a:spcPct val="100000"/>
                        </a:lnSpc>
                      </a:pPr>
                      <a:r>
                        <a:rPr lang="ru-RU" b="1" sz="900" spc="0" u="none">
                          <a:solidFill>
                            <a:srgbClr val="000000">
                              <a:alpha val="100000"/>
                            </a:srgbClr>
                          </a:solidFill>
                          <a:latin typeface="Scada"/>
                        </a:rPr>
                        <a:t><![CDATA[База]]></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a:txBody>
                    <a:bodyPr wrap="square" rtlCol="0">
                      <a:spAutoFit/>
                    </a:bodyPr>
                    <a:lstStyle/>
                    <a:p>
                      <a:pPr algn="l" fontAlgn="t" marL="38100" marR="38100" indent="0" lvl="0">
                        <a:lnSpc>
                          <a:spcPct val="100000"/>
                        </a:lnSpc>
                      </a:pPr>
                      <a:r>
                        <a:rPr lang="ru-RU" b="1" sz="900" spc="0" u="none">
                          <a:solidFill>
                            <a:srgbClr val="000000">
                              <a:alpha val="100000"/>
                            </a:srgbClr>
                          </a:solidFill>
                          <a:latin typeface="Scada"/>
                        </a:rPr>
                        <a:t><![CDATA[Цель]]></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a:txBody>
                    <a:bodyPr wrap="square" rtlCol="0">
                      <a:spAutoFit/>
                    </a:bodyPr>
                    <a:lstStyle/>
                    <a:p>
                      <a:pPr algn="l" fontAlgn="t" marL="38100" marR="38100" indent="0" lvl="0">
                        <a:lnSpc>
                          <a:spcPct val="100000"/>
                        </a:lnSpc>
                      </a:pPr>
                      <a:r>
                        <a:rPr lang="ru-RU" b="1" sz="900" spc="0" u="none">
                          <a:solidFill>
                            <a:srgbClr val="000000">
                              <a:alpha val="100000"/>
                            </a:srgbClr>
                          </a:solidFill>
                          <a:latin typeface="Scada"/>
                        </a:rPr>
                        <a:t><![CDATA[Факт]]></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a:txBody>
                    <a:bodyPr wrap="square" rtlCol="0">
                      <a:spAutoFit/>
                    </a:bodyPr>
                    <a:lstStyle/>
                    <a:p>
                      <a:pPr algn="l" fontAlgn="t" marL="38100" marR="38100" indent="0" lvl="0">
                        <a:lnSpc>
                          <a:spcPct val="100000"/>
                        </a:lnSpc>
                      </a:pPr>
                      <a:r>
                        <a:rPr lang="ru-RU" b="1" sz="900" spc="0" u="none">
                          <a:solidFill>
                            <a:srgbClr val="000000">
                              <a:alpha val="100000"/>
                            </a:srgbClr>
                          </a:solidFill>
                          <a:latin typeface="Scada"/>
                        </a:rPr>
                        <a:t><![CDATA[Комментарий]]></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r>
              <a:tr h="0">
                <a:tc>
                  <a:txBody>
                    <a:bodyPr wrap="square" rtlCol="0">
                      <a:spAutoFit/>
                    </a:bodyPr>
                    <a:lstStyle/>
                    <a:p>
                      <a:pPr algn="r" fontAlgn="t" marL="38100" marR="38100" indent="0" lvl="0">
                        <a:lnSpc>
                          <a:spcPct val="100000"/>
                        </a:lnSpc>
                      </a:pPr>
                      <a:r>
                        <a:rPr lang="ru-RU" sz="900" spc="0" u="none">
                          <a:solidFill>
                            <a:srgbClr val="000000">
                              <a:alpha val="100000"/>
                            </a:srgbClr>
                          </a:solidFill>
                          <a:latin typeface="Scada"/>
                        </a:rPr>
                        <a:t><![CDATA[1]]></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900" spc="0" u="none">
                          <a:solidFill>
                            <a:srgbClr val="000000">
                              <a:alpha val="100000"/>
                            </a:srgbClr>
                          </a:solidFill>
                          <a:latin typeface="Scada"/>
                        </a:rPr>
                        <a:t><![CDATA[Время процесса, раб.дн.]]></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900" spc="0" u="none">
                          <a:solidFill>
                            <a:srgbClr val="000000">
                              <a:alpha val="100000"/>
                            </a:srgbClr>
                          </a:solidFill>
                          <a:latin typeface="Scada"/>
                        </a:rPr>
                        <a:t><![CDATA[14 рабочих дней]]></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900" spc="0" u="none">
                          <a:solidFill>
                            <a:srgbClr val="000000">
                              <a:alpha val="100000"/>
                            </a:srgbClr>
                          </a:solidFill>
                          <a:latin typeface="Scada"/>
                        </a:rPr>
                        <a:t><![CDATA[10 рабочих дней]]></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900" spc="0" u="none">
                          <a:solidFill>
                            <a:srgbClr val="000000">
                              <a:alpha val="100000"/>
                            </a:srgbClr>
                          </a:solidFill>
                          <a:latin typeface="Scada"/>
                        </a:rPr>
                        <a:t><![CDATA[10 рабочих дней]]></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900" spc="0" u="none">
                          <a:solidFill>
                            <a:srgbClr val="000000">
                              <a:alpha val="100000"/>
                            </a:srgbClr>
                          </a:solidFill>
                          <a:latin typeface="Scada"/>
                        </a:rPr>
                        <a:t><![CDATA[ ]]></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0">
                <a:tc>
                  <a:txBody>
                    <a:bodyPr wrap="square" rtlCol="0">
                      <a:spAutoFit/>
                    </a:bodyPr>
                    <a:lstStyle/>
                    <a:p>
                      <a:pPr algn="r" fontAlgn="t" marL="38100" marR="38100" indent="0" lvl="0">
                        <a:lnSpc>
                          <a:spcPct val="100000"/>
                        </a:lnSpc>
                      </a:pPr>
                      <a:r>
                        <a:rPr lang="ru-RU" sz="900" spc="0" u="none">
                          <a:solidFill>
                            <a:srgbClr val="000000">
                              <a:alpha val="100000"/>
                            </a:srgbClr>
                          </a:solidFill>
                          <a:latin typeface="Scada"/>
                        </a:rPr>
                        <a:t><![CDATA[2]]></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900" spc="0" u="none">
                          <a:solidFill>
                            <a:srgbClr val="000000">
                              <a:alpha val="100000"/>
                            </a:srgbClr>
                          </a:solidFill>
                          <a:latin typeface="Scada"/>
                        </a:rPr>
                        <a:t><![CDATA[Количество претензий, направленных должникам, шт.]]></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900" spc="0" u="none">
                          <a:solidFill>
                            <a:srgbClr val="000000">
                              <a:alpha val="100000"/>
                            </a:srgbClr>
                          </a:solidFill>
                          <a:latin typeface="Scada"/>
                        </a:rPr>
                        <a:t><![CDATA[20]]></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900" spc="0" u="none">
                          <a:solidFill>
                            <a:srgbClr val="000000">
                              <a:alpha val="100000"/>
                            </a:srgbClr>
                          </a:solidFill>
                          <a:latin typeface="Scada"/>
                        </a:rPr>
                        <a:t><![CDATA[100]]></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900" spc="0" u="none">
                          <a:solidFill>
                            <a:srgbClr val="000000">
                              <a:alpha val="100000"/>
                            </a:srgbClr>
                          </a:solidFill>
                          <a:latin typeface="Scada"/>
                        </a:rPr>
                        <a:t><![CDATA[100]]></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900" spc="0" u="none">
                          <a:solidFill>
                            <a:srgbClr val="000000">
                              <a:alpha val="100000"/>
                            </a:srgbClr>
                          </a:solidFill>
                          <a:latin typeface="Scada"/>
                        </a:rPr>
                        <a:t><![CDATA[ ]]></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0">
                <a:tc>
                  <a:txBody>
                    <a:bodyPr wrap="square" rtlCol="0">
                      <a:spAutoFit/>
                    </a:bodyPr>
                    <a:lstStyle/>
                    <a:p>
                      <a:pPr algn="r" fontAlgn="t" marL="38100" marR="38100" indent="0" lvl="0">
                        <a:lnSpc>
                          <a:spcPct val="100000"/>
                        </a:lnSpc>
                      </a:pPr>
                      <a:r>
                        <a:rPr lang="ru-RU" sz="900" spc="0" u="none">
                          <a:solidFill>
                            <a:srgbClr val="000000">
                              <a:alpha val="100000"/>
                            </a:srgbClr>
                          </a:solidFill>
                          <a:latin typeface="Scada"/>
                        </a:rPr>
                        <a:t><![CDATA[3]]></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900" spc="0" u="none">
                          <a:solidFill>
                            <a:srgbClr val="000000">
                              <a:alpha val="100000"/>
                            </a:srgbClr>
                          </a:solidFill>
                          <a:latin typeface="Scada"/>
                        </a:rPr>
                        <a:t><![CDATA[Количество проведенных комиссии по выявлению и списания задолженности, шт.]]></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900" spc="0" u="none">
                          <a:solidFill>
                            <a:srgbClr val="000000">
                              <a:alpha val="100000"/>
                            </a:srgbClr>
                          </a:solidFill>
                          <a:latin typeface="Scada"/>
                        </a:rPr>
                        <a:t><![CDATA[2]]></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900" spc="0" u="none">
                          <a:solidFill>
                            <a:srgbClr val="000000">
                              <a:alpha val="100000"/>
                            </a:srgbClr>
                          </a:solidFill>
                          <a:latin typeface="Scada"/>
                        </a:rPr>
                        <a:t><![CDATA[4]]></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900" spc="0" u="none">
                          <a:solidFill>
                            <a:srgbClr val="000000">
                              <a:alpha val="100000"/>
                            </a:srgbClr>
                          </a:solidFill>
                          <a:latin typeface="Scada"/>
                        </a:rPr>
                        <a:t><![CDATA[4]]></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900" spc="0" u="none">
                          <a:solidFill>
                            <a:srgbClr val="000000">
                              <a:alpha val="100000"/>
                            </a:srgbClr>
                          </a:solidFill>
                          <a:latin typeface="Scada"/>
                        </a:rPr>
                        <a:t><![CDATA[ ]]></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0">
                <a:tc>
                  <a:txBody>
                    <a:bodyPr wrap="square" rtlCol="0">
                      <a:spAutoFit/>
                    </a:bodyPr>
                    <a:lstStyle/>
                    <a:p>
                      <a:pPr algn="r" fontAlgn="t" marL="38100" marR="38100" indent="0" lvl="0">
                        <a:lnSpc>
                          <a:spcPct val="100000"/>
                        </a:lnSpc>
                      </a:pPr>
                      <a:r>
                        <a:rPr lang="ru-RU" sz="900" spc="0" u="none">
                          <a:solidFill>
                            <a:srgbClr val="000000">
                              <a:alpha val="100000"/>
                            </a:srgbClr>
                          </a:solidFill>
                          <a:latin typeface="Scada"/>
                        </a:rPr>
                        <a:t><![CDATA[4]]></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900" spc="0" u="none">
                          <a:solidFill>
                            <a:srgbClr val="000000">
                              <a:alpha val="100000"/>
                            </a:srgbClr>
                          </a:solidFill>
                          <a:latin typeface="Scada"/>
                        </a:rPr>
                        <a:t><![CDATA[Количество направленных в суд заявлений о взыскании задолженности, шт.]]></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900" spc="0" u="none">
                          <a:solidFill>
                            <a:srgbClr val="000000">
                              <a:alpha val="100000"/>
                            </a:srgbClr>
                          </a:solidFill>
                          <a:latin typeface="Scada"/>
                        </a:rPr>
                        <a:t><![CDATA[66]]></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900" spc="0" u="none">
                          <a:solidFill>
                            <a:srgbClr val="000000">
                              <a:alpha val="100000"/>
                            </a:srgbClr>
                          </a:solidFill>
                          <a:latin typeface="Scada"/>
                        </a:rPr>
                        <a:t><![CDATA[80]]></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900" spc="0" u="none">
                          <a:solidFill>
                            <a:srgbClr val="000000">
                              <a:alpha val="100000"/>
                            </a:srgbClr>
                          </a:solidFill>
                          <a:latin typeface="Scada"/>
                        </a:rPr>
                        <a:t><![CDATA[80]]></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900" spc="0" u="none">
                          <a:solidFill>
                            <a:srgbClr val="000000">
                              <a:alpha val="100000"/>
                            </a:srgbClr>
                          </a:solidFill>
                          <a:latin typeface="Scada"/>
                        </a:rPr>
                        <a:t><![CDATA[ ]]></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0">
                <a:tc>
                  <a:txBody>
                    <a:bodyPr wrap="square" rtlCol="0">
                      <a:spAutoFit/>
                    </a:bodyPr>
                    <a:lstStyle/>
                    <a:p>
                      <a:pPr algn="r" fontAlgn="t" marL="38100" marR="38100" indent="0" lvl="0">
                        <a:lnSpc>
                          <a:spcPct val="100000"/>
                        </a:lnSpc>
                      </a:pPr>
                      <a:r>
                        <a:rPr lang="ru-RU" sz="900" spc="0" u="none">
                          <a:solidFill>
                            <a:srgbClr val="000000">
                              <a:alpha val="100000"/>
                            </a:srgbClr>
                          </a:solidFill>
                          <a:latin typeface="Scada"/>
                        </a:rPr>
                        <a:t><![CDATA[5]]></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900" spc="0" u="none">
                          <a:solidFill>
                            <a:srgbClr val="000000">
                              <a:alpha val="100000"/>
                            </a:srgbClr>
                          </a:solidFill>
                          <a:latin typeface="Scada"/>
                        </a:rPr>
                        <a:t><![CDATA[Снижение просроченной дебиторской задолженности, %]]></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900" spc="0" u="none">
                          <a:solidFill>
                            <a:srgbClr val="000000">
                              <a:alpha val="100000"/>
                            </a:srgbClr>
                          </a:solidFill>
                          <a:latin typeface="Scada"/>
                        </a:rPr>
                        <a:t><![CDATA[1]]></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900" spc="0" u="none">
                          <a:solidFill>
                            <a:srgbClr val="000000">
                              <a:alpha val="100000"/>
                            </a:srgbClr>
                          </a:solidFill>
                          <a:latin typeface="Scada"/>
                        </a:rPr>
                        <a:t><![CDATA[10]]></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900" spc="0" u="none">
                          <a:solidFill>
                            <a:srgbClr val="000000">
                              <a:alpha val="100000"/>
                            </a:srgbClr>
                          </a:solidFill>
                          <a:latin typeface="Scada"/>
                        </a:rPr>
                        <a:t><![CDATA[10]]></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900" spc="0" u="none">
                          <a:solidFill>
                            <a:srgbClr val="000000">
                              <a:alpha val="100000"/>
                            </a:srgbClr>
                          </a:solidFill>
                          <a:latin typeface="Scada"/>
                        </a:rPr>
                        <a:t><![CDATA[Просроченная задолженность сократилась на 257,0 тыс. рублей.]]></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bl>
          </a:graphicData>
        </a:graphic>
      </p:graphicFrame>
      <p:sp>
        <p:nvSpPr>
          <p:cNvPr id="6" name=""/>
          <p:cNvSpPr txBox="1"/>
          <p:nvPr/>
        </p:nvSpPr>
        <p:spPr>
          <a:xfrm>
            <a:off x="723900" y="4324350"/>
            <a:ext cx="9001125" cy="2876550"/>
          </a:xfrm>
          <a:prstGeom prst="rect">
            <a:avLst/>
          </a:prstGeom>
          <a:noFill/>
        </p:spPr>
        <p:txBody>
          <a:bodyPr anchor="t" rtlCol="0" bIns="45720" lIns="91440" rIns="91440" tIns="45720">
            <a:normAutofit/>
          </a:bodyPr>
          <a:lstStyle/>
          <a:p>
            <a:pPr algn="l" fontAlgn="t" marL="0" marR="0" indent="0" lvl="0">
              <a:lnSpc>
                <a:spcPct val="100000"/>
              </a:lnSpc>
            </a:pPr>
            <a:r>
              <a:rPr lang="ru-RU" b="1" sz="1200" spc="0" u="none">
                <a:solidFill>
                  <a:srgbClr val="2F658E">
                    <a:alpha val="100000"/>
                  </a:srgbClr>
                </a:solidFill>
                <a:latin typeface="Scada"/>
              </a:rPr>
              <a:t><![CDATA[Решение: 
]]></a:t>
            </a:r>
            <a:r>
              <a:rPr lang="ru-RU" sz="1200" spc="0" u="none">
                <a:solidFill>
                  <a:srgbClr val="000000">
                    <a:alpha val="100000"/>
                  </a:srgbClr>
                </a:solidFill>
                <a:latin typeface="Scada"/>
              </a:rPr>
              <a:t><![CDATA[Закрыть проект
]]></a:t>
            </a:r>
            <a:r>
              <a:rPr lang="ru-RU" b="1" sz="1200" spc="0" u="none">
                <a:solidFill>
                  <a:srgbClr val="2F658E">
                    <a:alpha val="100000"/>
                  </a:srgbClr>
                </a:solidFill>
                <a:latin typeface="Scada"/>
              </a:rPr>
              <a:t><![CDATA[Комментарии к решению: 
]]></a:t>
            </a:r>
            <a:r>
              <a:rPr lang="ru-RU" sz="1200" spc="0" u="none">
                <a:solidFill>
                  <a:srgbClr val="000000">
                    <a:alpha val="100000"/>
                  </a:srgbClr>
                </a:solidFill>
                <a:latin typeface="Scada"/>
              </a:rPr>
              <a:t><![CDATA[Закрыть проект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61950" y="180975"/>
          <a:ext cx="10439400" cy="3600450"/>
          <a:chOff x="361950" y="180975"/>
          <a:chExt cx="10439400" cy="3600450"/>
        </a:xfrm>
      </p:grpSpPr>
      <p:pic>
        <p:nvPicPr>
          <p:cNvPr id="1" name="Logo" descr=""/>
          <p:cNvPicPr>
            <a:picLocks noChangeAspect="1"/>
          </p:cNvPicPr>
          <p:nvPr/>
        </p:nvPicPr>
        <p:blipFill>
          <a:blip r:embed="rId2"/>
          <a:stretch>
            <a:fillRect/>
          </a:stretch>
        </p:blipFill>
        <p:spPr>
          <a:xfrm>
            <a:off x="361950" y="219075"/>
            <a:ext cx="1543050" cy="428625"/>
          </a:xfrm>
          <a:prstGeom prst="rect">
            <a:avLst/>
          </a:prstGeom>
          <a:noFill/>
        </p:spPr>
      </p:pic>
      <p:sp>
        <p:nvSpPr>
          <p:cNvPr id="2" name=""/>
          <p:cNvSpPr txBox="1"/>
          <p:nvPr/>
        </p:nvSpPr>
        <p:spPr>
          <a:xfrm>
            <a:off x="361950" y="790575"/>
            <a:ext cx="10077450" cy="19050"/>
          </a:xfrm>
          <a:prstGeom prst="rect">
            <a:avLst/>
          </a:prstGeom>
          <a:solidFill>
            <a:srgbClr val="336699">
              <a:alpha val="100000"/>
            </a:srgbClr>
          </a:solidFill>
        </p:spPr>
        <p:txBody>
          <a:bodyPr rtlCol="0" bIns="45720" lIns="91440" rIns="91440" tIns="45720">
            <a:spAutoFit/>
          </a:bodyPr>
          <a:lstStyle/>
          <a:p>
            <a:pPr algn="l" fontAlgn="base" marL="0" marR="0" indent="0" lvl="0">
              <a:lnSpc>
                <a:spcPct val="100000"/>
              </a:lnSpc>
            </a:pPr>
          </a:p>
        </p:txBody>
      </p:sp>
      <p:sp>
        <p:nvSpPr>
          <p:cNvPr id="3" name=""/>
          <p:cNvSpPr txBox="1"/>
          <p:nvPr/>
        </p:nvSpPr>
        <p:spPr>
          <a:xfrm>
            <a:off x="7200900" y="752475"/>
            <a:ext cx="3238500" cy="57150"/>
          </a:xfrm>
          <a:prstGeom prst="rect">
            <a:avLst/>
          </a:prstGeom>
          <a:solidFill>
            <a:srgbClr val="336699">
              <a:alpha val="100000"/>
            </a:srgbClr>
          </a:solidFill>
        </p:spPr>
        <p:txBody>
          <a:bodyPr rtlCol="0" bIns="45720" lIns="91440" rIns="91440" tIns="45720">
            <a:spAutoFit/>
          </a:bodyPr>
          <a:lstStyle/>
          <a:p>
            <a:pPr algn="l" fontAlgn="base" marL="0" marR="0" indent="0" lvl="0">
              <a:lnSpc>
                <a:spcPct val="100000"/>
              </a:lnSpc>
            </a:pPr>
          </a:p>
        </p:txBody>
      </p:sp>
      <p:sp>
        <p:nvSpPr>
          <p:cNvPr id="4" name=""/>
          <p:cNvSpPr txBox="1"/>
          <p:nvPr/>
        </p:nvSpPr>
        <p:spPr>
          <a:xfrm>
            <a:off x="2524125" y="180975"/>
            <a:ext cx="7915275" cy="504825"/>
          </a:xfrm>
          <a:prstGeom prst="rect">
            <a:avLst/>
          </a:prstGeom>
          <a:noFill/>
        </p:spPr>
        <p:txBody>
          <a:bodyPr anchor="b" rtlCol="0" bIns="45720" lIns="91440" rIns="91440" tIns="45720">
            <a:normAutofit/>
          </a:bodyPr>
          <a:lstStyle/>
          <a:p>
            <a:pPr algn="r" fontAlgn="b" marL="0" marR="0" indent="0" lvl="0">
              <a:lnSpc>
                <a:spcPct val="100000"/>
              </a:lnSpc>
            </a:pPr>
            <a:r>
              <a:rPr lang="ru-RU" b="1" sz="2200" spc="0" u="none">
                <a:solidFill>
                  <a:srgbClr val="000000">
                    <a:alpha val="100000"/>
                  </a:srgbClr>
                </a:solidFill>
                <a:latin typeface="Scada"/>
              </a:rPr>
              <a:t><![CDATA[ПРИЛОЖЕНИЯ]]></a:t>
            </a:r>
          </a:p>
        </p:txBody>
      </p:sp>
      <p:sp>
        <p:nvSpPr>
          <p:cNvPr id="5" name=""/>
          <p:cNvSpPr txBox="1"/>
          <p:nvPr/>
        </p:nvSpPr>
        <p:spPr>
          <a:xfrm>
            <a:off x="361950" y="3238500"/>
            <a:ext cx="10077450" cy="361950"/>
          </a:xfrm>
          <a:prstGeom prst="rect">
            <a:avLst/>
          </a:prstGeom>
          <a:noFill/>
        </p:spPr>
        <p:txBody>
          <a:bodyPr anchor="b" rtlCol="0" bIns="45720" lIns="91440" rIns="91440" tIns="45720">
            <a:spAutoFit/>
          </a:bodyPr>
          <a:lstStyle/>
          <a:p>
            <a:pPr algn="ctr" fontAlgn="b" marL="0" marR="0" indent="0" lvl="0">
              <a:lnSpc>
                <a:spcPct val="100000"/>
              </a:lnSpc>
            </a:pPr>
            <a:r>
              <a:rPr lang="ru-RU" sz="4000" spc="0" u="none">
                <a:solidFill>
                  <a:srgbClr val="777777">
                    <a:alpha val="100000"/>
                  </a:srgbClr>
                </a:solidFill>
                <a:latin typeface="Scada"/>
              </a:rPr>
              <a:t><![CDATA[ПРИЛОЖЕНИЯ]]></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61950" y="180975"/>
          <a:ext cx="10439400" cy="5905500"/>
          <a:chOff x="361950" y="180975"/>
          <a:chExt cx="10439400" cy="5905500"/>
        </a:xfrm>
      </p:grpSpPr>
      <p:pic>
        <p:nvPicPr>
          <p:cNvPr id="1" name="Logo" descr=""/>
          <p:cNvPicPr>
            <a:picLocks noChangeAspect="1"/>
          </p:cNvPicPr>
          <p:nvPr/>
        </p:nvPicPr>
        <p:blipFill>
          <a:blip r:embed="rId2"/>
          <a:stretch>
            <a:fillRect/>
          </a:stretch>
        </p:blipFill>
        <p:spPr>
          <a:xfrm>
            <a:off x="361950" y="219075"/>
            <a:ext cx="1543050" cy="428625"/>
          </a:xfrm>
          <a:prstGeom prst="rect">
            <a:avLst/>
          </a:prstGeom>
          <a:noFill/>
        </p:spPr>
      </p:pic>
      <p:sp>
        <p:nvSpPr>
          <p:cNvPr id="2" name=""/>
          <p:cNvSpPr txBox="1"/>
          <p:nvPr/>
        </p:nvSpPr>
        <p:spPr>
          <a:xfrm>
            <a:off x="361950" y="790575"/>
            <a:ext cx="10077450" cy="19050"/>
          </a:xfrm>
          <a:prstGeom prst="rect">
            <a:avLst/>
          </a:prstGeom>
          <a:solidFill>
            <a:srgbClr val="336699">
              <a:alpha val="100000"/>
            </a:srgbClr>
          </a:solidFill>
        </p:spPr>
        <p:txBody>
          <a:bodyPr rtlCol="0" bIns="45720" lIns="91440" rIns="91440" tIns="45720">
            <a:spAutoFit/>
          </a:bodyPr>
          <a:lstStyle/>
          <a:p>
            <a:pPr algn="l" fontAlgn="base" marL="0" marR="0" indent="0" lvl="0">
              <a:lnSpc>
                <a:spcPct val="100000"/>
              </a:lnSpc>
            </a:pPr>
          </a:p>
        </p:txBody>
      </p:sp>
      <p:sp>
        <p:nvSpPr>
          <p:cNvPr id="3" name=""/>
          <p:cNvSpPr txBox="1"/>
          <p:nvPr/>
        </p:nvSpPr>
        <p:spPr>
          <a:xfrm>
            <a:off x="7200900" y="752475"/>
            <a:ext cx="3238500" cy="57150"/>
          </a:xfrm>
          <a:prstGeom prst="rect">
            <a:avLst/>
          </a:prstGeom>
          <a:solidFill>
            <a:srgbClr val="336699">
              <a:alpha val="100000"/>
            </a:srgbClr>
          </a:solidFill>
        </p:spPr>
        <p:txBody>
          <a:bodyPr rtlCol="0" bIns="45720" lIns="91440" rIns="91440" tIns="45720">
            <a:spAutoFit/>
          </a:bodyPr>
          <a:lstStyle/>
          <a:p>
            <a:pPr algn="l" fontAlgn="base" marL="0" marR="0" indent="0" lvl="0">
              <a:lnSpc>
                <a:spcPct val="100000"/>
              </a:lnSpc>
            </a:pPr>
          </a:p>
        </p:txBody>
      </p:sp>
      <p:sp>
        <p:nvSpPr>
          <p:cNvPr id="4" name=""/>
          <p:cNvSpPr txBox="1"/>
          <p:nvPr/>
        </p:nvSpPr>
        <p:spPr>
          <a:xfrm>
            <a:off x="2524125" y="180975"/>
            <a:ext cx="7915275" cy="504825"/>
          </a:xfrm>
          <a:prstGeom prst="rect">
            <a:avLst/>
          </a:prstGeom>
          <a:noFill/>
        </p:spPr>
        <p:txBody>
          <a:bodyPr anchor="b" rtlCol="0" bIns="45720" lIns="91440" rIns="91440" tIns="45720">
            <a:normAutofit/>
          </a:bodyPr>
          <a:lstStyle/>
          <a:p>
            <a:pPr algn="r" fontAlgn="b" marL="0" marR="0" indent="0" lvl="0">
              <a:lnSpc>
                <a:spcPct val="100000"/>
              </a:lnSpc>
            </a:pPr>
            <a:r>
              <a:rPr lang="ru-RU" b="1" sz="2200" spc="0" u="none">
                <a:solidFill>
                  <a:srgbClr val="000000">
                    <a:alpha val="100000"/>
                  </a:srgbClr>
                </a:solidFill>
                <a:latin typeface="Scada"/>
              </a:rPr>
              <a:t><![CDATA[ПРИЛОЖЕНИЯ - КОМАНДА ПРОЕКТА]]></a:t>
            </a:r>
          </a:p>
        </p:txBody>
      </p:sp>
      <p:sp>
        <p:nvSpPr>
          <p:cNvPr id="5" name=""/>
          <p:cNvSpPr txBox="1"/>
          <p:nvPr/>
        </p:nvSpPr>
        <p:spPr>
          <a:xfrm>
            <a:off x="361950" y="1076325"/>
            <a:ext cx="4324350" cy="361950"/>
          </a:xfrm>
          <a:prstGeom prst="rect">
            <a:avLst/>
          </a:prstGeom>
          <a:noFill/>
        </p:spPr>
        <p:txBody>
          <a:bodyPr anchor="b" rtlCol="0" bIns="45720" lIns="91440" rIns="91440" tIns="45720">
            <a:spAutoFit/>
          </a:bodyPr>
          <a:lstStyle/>
          <a:p>
            <a:pPr algn="l" fontAlgn="b" marL="0" marR="0" indent="0" lvl="0">
              <a:lnSpc>
                <a:spcPct val="100000"/>
              </a:lnSpc>
            </a:pPr>
            <a:r>
              <a:rPr lang="ru-RU" sz="1200" spc="0" u="none">
                <a:solidFill>
                  <a:srgbClr val="777777">
                    <a:alpha val="100000"/>
                  </a:srgbClr>
                </a:solidFill>
                <a:latin typeface="Scada"/>
              </a:rPr>
              <a:t><![CDATA[ВЛАДЕЛЕЦ ПРОЦЕССА]]></a:t>
            </a:r>
          </a:p>
        </p:txBody>
      </p:sp>
      <p:cxnSp>
        <p:nvCxnSpPr>
          <p:cNvPr id="6" name=""/>
          <p:cNvCxnSpPr/>
          <p:nvPr/>
        </p:nvCxnSpPr>
        <p:spPr>
          <a:xfrm>
            <a:off x="361950" y="1514475"/>
            <a:ext cx="4314825" cy="0"/>
          </a:xfrm>
          <a:prstGeom prst="line">
            <a:avLst/>
          </a:prstGeom>
          <a:ln w="25400" cap="flat" cmpd="sng" algn="ctr">
            <a:solidFill>
              <a:srgbClr val="336699">
                <a:alpha val="100000"/>
              </a:srgbClr>
            </a:solidFill>
            <a:prstDash val="solid"/>
            <a:round/>
            <a:headEnd type="none" w="med" len="med"/>
            <a:tailEnd type="none" w="med" len="med"/>
          </a:ln>
        </p:spPr>
      </p:cxnSp>
      <p:sp>
        <p:nvSpPr>
          <p:cNvPr id="7" name=""/>
          <p:cNvSpPr txBox="1"/>
          <p:nvPr/>
        </p:nvSpPr>
        <p:spPr>
          <a:xfrm>
            <a:off x="361950" y="1619250"/>
            <a:ext cx="4324350" cy="971550"/>
          </a:xfrm>
          <a:prstGeom prst="rect">
            <a:avLst/>
          </a:prstGeom>
          <a:noFill/>
        </p:spPr>
        <p:txBody>
          <a:bodyPr anchor="t" rtlCol="0" bIns="45720" lIns="91440" rIns="91440" tIns="45720">
            <a:normAutofit/>
          </a:bodyPr>
          <a:lstStyle/>
          <a:p>
            <a:pPr algn="l" fontAlgn="t" marL="0" marR="0" indent="0" lvl="0">
              <a:lnSpc>
                <a:spcPct val="100000"/>
              </a:lnSpc>
            </a:pPr>
            <a:r>
              <a:rPr lang="ru-RU" b="1" sz="1200" spc="0" u="none">
                <a:solidFill>
                  <a:srgbClr val="2F658E">
                    <a:alpha val="100000"/>
                  </a:srgbClr>
                </a:solidFill>
                <a:latin typeface="Scada"/>
              </a:rPr>
              <a:t><![CDATA[Христофорова Ольга Валентиновна
]]></a:t>
            </a:r>
            <a:r>
              <a:rPr lang="ru-RU" sz="1200" spc="0" u="none">
                <a:solidFill>
                  <a:srgbClr val="000000">
                    <a:alpha val="100000"/>
                  </a:srgbClr>
                </a:solidFill>
                <a:latin typeface="Scada"/>
              </a:rPr>
              <a:t><![CDATA[Заместитель Главы администрации муниципального округа ]]></a:t>
            </a:r>
          </a:p>
        </p:txBody>
      </p:sp>
      <p:sp>
        <p:nvSpPr>
          <p:cNvPr id="8" name=""/>
          <p:cNvSpPr txBox="1"/>
          <p:nvPr/>
        </p:nvSpPr>
        <p:spPr>
          <a:xfrm>
            <a:off x="5038725" y="1076325"/>
            <a:ext cx="4324350" cy="361950"/>
          </a:xfrm>
          <a:prstGeom prst="rect">
            <a:avLst/>
          </a:prstGeom>
          <a:noFill/>
        </p:spPr>
        <p:txBody>
          <a:bodyPr anchor="b" rtlCol="0" bIns="45720" lIns="91440" rIns="91440" tIns="45720">
            <a:spAutoFit/>
          </a:bodyPr>
          <a:lstStyle/>
          <a:p>
            <a:pPr algn="l" fontAlgn="b" marL="0" marR="0" indent="0" lvl="0">
              <a:lnSpc>
                <a:spcPct val="100000"/>
              </a:lnSpc>
            </a:pPr>
            <a:r>
              <a:rPr lang="ru-RU" sz="1200" spc="0" u="none">
                <a:solidFill>
                  <a:srgbClr val="777777">
                    <a:alpha val="100000"/>
                  </a:srgbClr>
                </a:solidFill>
                <a:latin typeface="Scada"/>
              </a:rPr>
              <a:t><![CDATA[РУКОВОДИТЕЛЬ ПРОЕКТА]]></a:t>
            </a:r>
          </a:p>
        </p:txBody>
      </p:sp>
      <p:cxnSp>
        <p:nvCxnSpPr>
          <p:cNvPr id="9" name=""/>
          <p:cNvCxnSpPr/>
          <p:nvPr/>
        </p:nvCxnSpPr>
        <p:spPr>
          <a:xfrm>
            <a:off x="5038725" y="1514475"/>
            <a:ext cx="4324350" cy="0"/>
          </a:xfrm>
          <a:prstGeom prst="line">
            <a:avLst/>
          </a:prstGeom>
          <a:ln w="25400" cap="flat" cmpd="sng" algn="ctr">
            <a:solidFill>
              <a:srgbClr val="336699">
                <a:alpha val="100000"/>
              </a:srgbClr>
            </a:solidFill>
            <a:prstDash val="solid"/>
            <a:round/>
            <a:headEnd type="none" w="med" len="med"/>
            <a:tailEnd type="none" w="med" len="med"/>
          </a:ln>
        </p:spPr>
      </p:cxnSp>
      <p:sp>
        <p:nvSpPr>
          <p:cNvPr id="10" name=""/>
          <p:cNvSpPr txBox="1"/>
          <p:nvPr/>
        </p:nvSpPr>
        <p:spPr>
          <a:xfrm>
            <a:off x="5038725" y="1619250"/>
            <a:ext cx="4324350" cy="971550"/>
          </a:xfrm>
          <a:prstGeom prst="rect">
            <a:avLst/>
          </a:prstGeom>
          <a:noFill/>
        </p:spPr>
        <p:txBody>
          <a:bodyPr anchor="t" rtlCol="0" bIns="45720" lIns="91440" rIns="91440" tIns="45720">
            <a:normAutofit/>
          </a:bodyPr>
          <a:lstStyle/>
          <a:p>
            <a:pPr algn="l" fontAlgn="t" marL="0" marR="0" indent="0" lvl="0">
              <a:lnSpc>
                <a:spcPct val="100000"/>
              </a:lnSpc>
            </a:pPr>
            <a:r>
              <a:rPr lang="ru-RU" b="1" sz="1200" spc="0" u="none">
                <a:solidFill>
                  <a:srgbClr val="2F658E">
                    <a:alpha val="100000"/>
                  </a:srgbClr>
                </a:solidFill>
                <a:latin typeface="Scada"/>
              </a:rPr>
              <a:t><![CDATA[Яковлев Сергей Анатольевич
]]></a:t>
            </a:r>
            <a:r>
              <a:rPr lang="ru-RU" sz="1200" spc="0" u="none">
                <a:solidFill>
                  <a:srgbClr val="000000">
                    <a:alpha val="100000"/>
                  </a:srgbClr>
                </a:solidFill>
                <a:latin typeface="Scada"/>
              </a:rPr>
              <a:t><![CDATA[Глава Крестецкого муниципального округа]]></a:t>
            </a:r>
          </a:p>
        </p:txBody>
      </p:sp>
      <p:sp>
        <p:nvSpPr>
          <p:cNvPr id="11" name=""/>
          <p:cNvSpPr txBox="1"/>
          <p:nvPr/>
        </p:nvSpPr>
        <p:spPr>
          <a:xfrm>
            <a:off x="361950" y="2876550"/>
            <a:ext cx="10077450" cy="361950"/>
          </a:xfrm>
          <a:prstGeom prst="rect">
            <a:avLst/>
          </a:prstGeom>
          <a:noFill/>
        </p:spPr>
        <p:txBody>
          <a:bodyPr anchor="b" rtlCol="0" bIns="45720" lIns="91440" rIns="91440" tIns="45720">
            <a:spAutoFit/>
          </a:bodyPr>
          <a:lstStyle/>
          <a:p>
            <a:pPr algn="l" fontAlgn="b" marL="0" marR="0" indent="0" lvl="0">
              <a:lnSpc>
                <a:spcPct val="100000"/>
              </a:lnSpc>
            </a:pPr>
            <a:r>
              <a:rPr lang="ru-RU" sz="1200" spc="0" u="none">
                <a:solidFill>
                  <a:srgbClr val="777777">
                    <a:alpha val="100000"/>
                  </a:srgbClr>
                </a:solidFill>
                <a:latin typeface="Scada"/>
              </a:rPr>
              <a:t><![CDATA[КОМАНДА ПРОЕКТА]]></a:t>
            </a:r>
          </a:p>
        </p:txBody>
      </p:sp>
      <p:cxnSp>
        <p:nvCxnSpPr>
          <p:cNvPr id="12" name=""/>
          <p:cNvCxnSpPr/>
          <p:nvPr/>
        </p:nvCxnSpPr>
        <p:spPr>
          <a:xfrm>
            <a:off x="361950" y="3314700"/>
            <a:ext cx="10077450" cy="0"/>
          </a:xfrm>
          <a:prstGeom prst="line">
            <a:avLst/>
          </a:prstGeom>
          <a:ln w="25400" cap="flat" cmpd="sng" algn="ctr">
            <a:solidFill>
              <a:srgbClr val="336699">
                <a:alpha val="100000"/>
              </a:srgbClr>
            </a:solidFill>
            <a:prstDash val="solid"/>
            <a:round/>
            <a:headEnd type="none" w="med" len="med"/>
            <a:tailEnd type="none" w="med" len="med"/>
          </a:ln>
        </p:spPr>
      </p:cxnSp>
      <p:sp>
        <p:nvSpPr>
          <p:cNvPr id="13" name=""/>
          <p:cNvSpPr txBox="1"/>
          <p:nvPr/>
        </p:nvSpPr>
        <p:spPr>
          <a:xfrm>
            <a:off x="361950" y="3600450"/>
            <a:ext cx="2162175" cy="971550"/>
          </a:xfrm>
          <a:prstGeom prst="rect">
            <a:avLst/>
          </a:prstGeom>
          <a:noFill/>
        </p:spPr>
        <p:txBody>
          <a:bodyPr anchor="t" rtlCol="0" bIns="45720" lIns="91440" rIns="91440" tIns="45720">
            <a:normAutofit/>
          </a:bodyPr>
          <a:lstStyle/>
          <a:p>
            <a:pPr algn="l" fontAlgn="t" marL="0" marR="0" indent="0" lvl="0">
              <a:lnSpc>
                <a:spcPct val="100000"/>
              </a:lnSpc>
            </a:pPr>
            <a:r>
              <a:rPr lang="ru-RU" b="1" sz="1100" spc="0" u="none">
                <a:solidFill>
                  <a:srgbClr val="2F658E">
                    <a:alpha val="100000"/>
                  </a:srgbClr>
                </a:solidFill>
                <a:latin typeface="Scada"/>
              </a:rPr>
              <a:t><![CDATA[Маркова Мария Сергеевна
]]></a:t>
            </a:r>
            <a:r>
              <a:rPr lang="ru-RU" sz="1100" spc="0" u="none">
                <a:solidFill>
                  <a:srgbClr val="000000">
                    <a:alpha val="100000"/>
                  </a:srgbClr>
                </a:solidFill>
                <a:latin typeface="Scada"/>
              </a:rPr>
              <a:t><![CDATA[Главный специалист отдела бухгалтерского учета и отчетности Администрации муниципального округа]]></a:t>
            </a:r>
          </a:p>
        </p:txBody>
      </p:sp>
      <p:sp>
        <p:nvSpPr>
          <p:cNvPr id="14" name=""/>
          <p:cNvSpPr txBox="1"/>
          <p:nvPr/>
        </p:nvSpPr>
        <p:spPr>
          <a:xfrm>
            <a:off x="2876550" y="3600450"/>
            <a:ext cx="2162175" cy="971550"/>
          </a:xfrm>
          <a:prstGeom prst="rect">
            <a:avLst/>
          </a:prstGeom>
          <a:noFill/>
        </p:spPr>
        <p:txBody>
          <a:bodyPr anchor="t" rtlCol="0" bIns="45720" lIns="91440" rIns="91440" tIns="45720">
            <a:normAutofit/>
          </a:bodyPr>
          <a:lstStyle/>
          <a:p>
            <a:pPr algn="l" fontAlgn="t" marL="0" marR="0" indent="0" lvl="0">
              <a:lnSpc>
                <a:spcPct val="100000"/>
              </a:lnSpc>
            </a:pPr>
            <a:r>
              <a:rPr lang="ru-RU" b="1" sz="1100" spc="0" u="none">
                <a:solidFill>
                  <a:srgbClr val="2F658E">
                    <a:alpha val="100000"/>
                  </a:srgbClr>
                </a:solidFill>
                <a:latin typeface="Scada"/>
              </a:rPr>
              <a:t><![CDATA[Матвеева Людмила Владимировна
]]></a:t>
            </a:r>
            <a:r>
              <a:rPr lang="ru-RU" sz="1100" spc="0" u="none">
                <a:solidFill>
                  <a:srgbClr val="000000">
                    <a:alpha val="100000"/>
                  </a:srgbClr>
                </a:solidFill>
                <a:latin typeface="Scada"/>
              </a:rPr>
              <a:t><![CDATA[Начальник отдела бюджетного учёта и отчётности, главный бухгалтер комитета финансов Администрации Крестецкого муниципального округа]]></a:t>
            </a:r>
          </a:p>
        </p:txBody>
      </p:sp>
      <p:sp>
        <p:nvSpPr>
          <p:cNvPr id="15" name=""/>
          <p:cNvSpPr txBox="1"/>
          <p:nvPr/>
        </p:nvSpPr>
        <p:spPr>
          <a:xfrm>
            <a:off x="5400675" y="3600450"/>
            <a:ext cx="2162175" cy="971550"/>
          </a:xfrm>
          <a:prstGeom prst="rect">
            <a:avLst/>
          </a:prstGeom>
          <a:noFill/>
        </p:spPr>
        <p:txBody>
          <a:bodyPr anchor="t" rtlCol="0" bIns="45720" lIns="91440" rIns="91440" tIns="45720">
            <a:normAutofit/>
          </a:bodyPr>
          <a:lstStyle/>
          <a:p>
            <a:pPr algn="l" fontAlgn="t" marL="0" marR="0" indent="0" lvl="0">
              <a:lnSpc>
                <a:spcPct val="100000"/>
              </a:lnSpc>
            </a:pPr>
            <a:r>
              <a:rPr lang="ru-RU" b="1" sz="1100" spc="0" u="none">
                <a:solidFill>
                  <a:srgbClr val="2F658E">
                    <a:alpha val="100000"/>
                  </a:srgbClr>
                </a:solidFill>
                <a:latin typeface="Scada"/>
              </a:rPr>
              <a:t><![CDATA[Ожерельева Ольга Николаевна
]]></a:t>
            </a:r>
            <a:r>
              <a:rPr lang="ru-RU" sz="1100" spc="0" u="none">
                <a:solidFill>
                  <a:srgbClr val="000000">
                    <a:alpha val="100000"/>
                  </a:srgbClr>
                </a:solidFill>
                <a:latin typeface="Scada"/>
              </a:rPr>
              <a:t><![CDATA[Начальник административно -  правового управления Администрации муниципального округа]]></a:t>
            </a:r>
          </a:p>
        </p:txBody>
      </p:sp>
      <p:sp>
        <p:nvSpPr>
          <p:cNvPr id="16" name=""/>
          <p:cNvSpPr txBox="1"/>
          <p:nvPr/>
        </p:nvSpPr>
        <p:spPr>
          <a:xfrm>
            <a:off x="7915275" y="3600450"/>
            <a:ext cx="2162175" cy="971550"/>
          </a:xfrm>
          <a:prstGeom prst="rect">
            <a:avLst/>
          </a:prstGeom>
          <a:noFill/>
        </p:spPr>
        <p:txBody>
          <a:bodyPr anchor="t" rtlCol="0" bIns="45720" lIns="91440" rIns="91440" tIns="45720">
            <a:normAutofit/>
          </a:bodyPr>
          <a:lstStyle/>
          <a:p>
            <a:pPr algn="l" fontAlgn="t" marL="0" marR="0" indent="0" lvl="0">
              <a:lnSpc>
                <a:spcPct val="100000"/>
              </a:lnSpc>
            </a:pPr>
            <a:r>
              <a:rPr lang="ru-RU" b="1" sz="1100" spc="0" u="none">
                <a:solidFill>
                  <a:srgbClr val="2F658E">
                    <a:alpha val="100000"/>
                  </a:srgbClr>
                </a:solidFill>
                <a:latin typeface="Scada"/>
              </a:rPr>
              <a:t><![CDATA[Сергачева Наталья Вячеславовна
]]></a:t>
            </a:r>
            <a:r>
              <a:rPr lang="ru-RU" sz="1100" spc="0" u="none">
                <a:solidFill>
                  <a:srgbClr val="000000">
                    <a:alpha val="100000"/>
                  </a:srgbClr>
                </a:solidFill>
                <a:latin typeface="Scada"/>
              </a:rPr>
              <a:t><![CDATA[Начальник отдела бухгалтерского учета и отчетности, главный бухгалтер Администрации муниципального округа]]></a:t>
            </a:r>
          </a:p>
        </p:txBody>
      </p:sp>
      <p:sp>
        <p:nvSpPr>
          <p:cNvPr id="17" name=""/>
          <p:cNvSpPr txBox="1"/>
          <p:nvPr/>
        </p:nvSpPr>
        <p:spPr>
          <a:xfrm>
            <a:off x="361950" y="4933950"/>
            <a:ext cx="2162175" cy="971550"/>
          </a:xfrm>
          <a:prstGeom prst="rect">
            <a:avLst/>
          </a:prstGeom>
          <a:noFill/>
        </p:spPr>
        <p:txBody>
          <a:bodyPr anchor="t" rtlCol="0" bIns="45720" lIns="91440" rIns="91440" tIns="45720">
            <a:normAutofit/>
          </a:bodyPr>
          <a:lstStyle/>
          <a:p>
            <a:pPr algn="l" fontAlgn="t" marL="0" marR="0" indent="0" lvl="0">
              <a:lnSpc>
                <a:spcPct val="100000"/>
              </a:lnSpc>
            </a:pPr>
            <a:r>
              <a:rPr lang="ru-RU" b="1" sz="1100" spc="0" u="none">
                <a:solidFill>
                  <a:srgbClr val="2F658E">
                    <a:alpha val="100000"/>
                  </a:srgbClr>
                </a:solidFill>
                <a:latin typeface="Scada"/>
              </a:rPr>
              <a:t><![CDATA[Ухова Марианна Андреевна
]]></a:t>
            </a:r>
            <a:r>
              <a:rPr lang="ru-RU" sz="1100" spc="0" u="none">
                <a:solidFill>
                  <a:srgbClr val="000000">
                    <a:alpha val="100000"/>
                  </a:srgbClr>
                </a:solidFill>
                <a:latin typeface="Scada"/>
              </a:rPr>
              <a:t><![CDATA[Председатель комитета по имущественным и земельным отношениям Администрации муниципального округа]]></a:t>
            </a:r>
          </a:p>
        </p:txBody>
      </p:sp>
      <p:sp>
        <p:nvSpPr>
          <p:cNvPr id="18" name=""/>
          <p:cNvSpPr txBox="1"/>
          <p:nvPr/>
        </p:nvSpPr>
        <p:spPr>
          <a:xfrm>
            <a:off x="2876550" y="4933950"/>
            <a:ext cx="2162175" cy="971550"/>
          </a:xfrm>
          <a:prstGeom prst="rect">
            <a:avLst/>
          </a:prstGeom>
          <a:noFill/>
        </p:spPr>
        <p:txBody>
          <a:bodyPr anchor="t" rtlCol="0" bIns="45720" lIns="91440" rIns="91440" tIns="45720">
            <a:normAutofit/>
          </a:bodyPr>
          <a:lstStyle/>
          <a:p>
            <a:pPr algn="l" fontAlgn="t" marL="0" marR="0" indent="0" lvl="0">
              <a:lnSpc>
                <a:spcPct val="100000"/>
              </a:lnSpc>
            </a:pPr>
            <a:r>
              <a:rPr lang="ru-RU" b="1" sz="1100" spc="0" u="none">
                <a:solidFill>
                  <a:srgbClr val="2F658E">
                    <a:alpha val="100000"/>
                  </a:srgbClr>
                </a:solidFill>
                <a:latin typeface="Scada"/>
              </a:rPr>
              <a:t><![CDATA[Филиппова Наталья Алексеевна
]]></a:t>
            </a:r>
            <a:r>
              <a:rPr lang="ru-RU" sz="1100" spc="0" u="none">
                <a:solidFill>
                  <a:srgbClr val="000000">
                    <a:alpha val="100000"/>
                  </a:srgbClr>
                </a:solidFill>
                <a:latin typeface="Scada"/>
              </a:rPr>
              <a:t><![CDATA[Председатель комитета финансов Администрации Крестецкого муниципального окргуа]]></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61950" y="180975"/>
          <a:ext cx="10439400" cy="1438275"/>
          <a:chOff x="361950" y="180975"/>
          <a:chExt cx="10439400" cy="1438275"/>
        </a:xfrm>
      </p:grpSpPr>
      <p:pic>
        <p:nvPicPr>
          <p:cNvPr id="1" name="Logo" descr=""/>
          <p:cNvPicPr>
            <a:picLocks noChangeAspect="1"/>
          </p:cNvPicPr>
          <p:nvPr/>
        </p:nvPicPr>
        <p:blipFill>
          <a:blip r:embed="rId2"/>
          <a:stretch>
            <a:fillRect/>
          </a:stretch>
        </p:blipFill>
        <p:spPr>
          <a:xfrm>
            <a:off x="361950" y="219075"/>
            <a:ext cx="1543050" cy="428625"/>
          </a:xfrm>
          <a:prstGeom prst="rect">
            <a:avLst/>
          </a:prstGeom>
          <a:noFill/>
        </p:spPr>
      </p:pic>
      <p:sp>
        <p:nvSpPr>
          <p:cNvPr id="2" name=""/>
          <p:cNvSpPr txBox="1"/>
          <p:nvPr/>
        </p:nvSpPr>
        <p:spPr>
          <a:xfrm>
            <a:off x="361950" y="790575"/>
            <a:ext cx="10077450" cy="19050"/>
          </a:xfrm>
          <a:prstGeom prst="rect">
            <a:avLst/>
          </a:prstGeom>
          <a:solidFill>
            <a:srgbClr val="336699">
              <a:alpha val="100000"/>
            </a:srgbClr>
          </a:solidFill>
        </p:spPr>
        <p:txBody>
          <a:bodyPr rtlCol="0" bIns="45720" lIns="91440" rIns="91440" tIns="45720">
            <a:spAutoFit/>
          </a:bodyPr>
          <a:lstStyle/>
          <a:p>
            <a:pPr algn="l" fontAlgn="base" marL="0" marR="0" indent="0" lvl="0">
              <a:lnSpc>
                <a:spcPct val="100000"/>
              </a:lnSpc>
            </a:pPr>
          </a:p>
        </p:txBody>
      </p:sp>
      <p:sp>
        <p:nvSpPr>
          <p:cNvPr id="3" name=""/>
          <p:cNvSpPr txBox="1"/>
          <p:nvPr/>
        </p:nvSpPr>
        <p:spPr>
          <a:xfrm>
            <a:off x="7200900" y="752475"/>
            <a:ext cx="3238500" cy="57150"/>
          </a:xfrm>
          <a:prstGeom prst="rect">
            <a:avLst/>
          </a:prstGeom>
          <a:solidFill>
            <a:srgbClr val="336699">
              <a:alpha val="100000"/>
            </a:srgbClr>
          </a:solidFill>
        </p:spPr>
        <p:txBody>
          <a:bodyPr rtlCol="0" bIns="45720" lIns="91440" rIns="91440" tIns="45720">
            <a:spAutoFit/>
          </a:bodyPr>
          <a:lstStyle/>
          <a:p>
            <a:pPr algn="l" fontAlgn="base" marL="0" marR="0" indent="0" lvl="0">
              <a:lnSpc>
                <a:spcPct val="100000"/>
              </a:lnSpc>
            </a:pPr>
          </a:p>
        </p:txBody>
      </p:sp>
      <p:sp>
        <p:nvSpPr>
          <p:cNvPr id="4" name=""/>
          <p:cNvSpPr txBox="1"/>
          <p:nvPr/>
        </p:nvSpPr>
        <p:spPr>
          <a:xfrm>
            <a:off x="2524125" y="180975"/>
            <a:ext cx="7915275" cy="504825"/>
          </a:xfrm>
          <a:prstGeom prst="rect">
            <a:avLst/>
          </a:prstGeom>
          <a:noFill/>
        </p:spPr>
        <p:txBody>
          <a:bodyPr anchor="b" rtlCol="0" bIns="45720" lIns="91440" rIns="91440" tIns="45720">
            <a:normAutofit/>
          </a:bodyPr>
          <a:lstStyle/>
          <a:p>
            <a:pPr algn="r" fontAlgn="b" marL="0" marR="0" indent="0" lvl="0">
              <a:lnSpc>
                <a:spcPct val="100000"/>
              </a:lnSpc>
            </a:pPr>
            <a:r>
              <a:rPr lang="ru-RU" b="1" sz="2200" spc="0" u="none">
                <a:solidFill>
                  <a:srgbClr val="000000">
                    <a:alpha val="100000"/>
                  </a:srgbClr>
                </a:solidFill>
                <a:latin typeface="Scada"/>
              </a:rPr>
              <a:t><![CDATA[ПРИЛОЖЕНИЯ - ЭФФЕКТ ОТ МЕРОПРИЯТИЙ]]></a:t>
            </a:r>
          </a:p>
        </p:txBody>
      </p:sp>
      <p:graphicFrame>
        <p:nvGraphicFramePr>
          <p:cNvPr id="5" name="" descr=""/>
          <p:cNvGraphicFramePr>
            <a:graphicFrameLocks noGrp="1"/>
          </p:cNvGraphicFramePr>
          <p:nvPr/>
        </p:nvGraphicFramePr>
        <p:xfrm>
          <a:off x="361950" y="1438275"/>
          <a:ext cx="0" cy="0"/>
        </p:xfrm>
        <a:graphic>
          <a:graphicData uri="http://schemas.openxmlformats.org/drawingml/2006/table">
            <a:tbl>
              <a:tblPr firstRow="1" bandRow="1"/>
              <a:tblGrid>
                <a:gridCol w="504825"/>
                <a:gridCol w="4791075"/>
                <a:gridCol w="4791075"/>
              </a:tblGrid>
              <a:tr h="0">
                <a:tc>
                  <a:txBody>
                    <a:bodyPr wrap="square" rtlCol="0">
                      <a:spAutoFit/>
                    </a:bodyPr>
                    <a:lstStyle/>
                    <a:p>
                      <a:pPr algn="l" fontAlgn="t" marL="38100" marR="38100" indent="0" lvl="0">
                        <a:lnSpc>
                          <a:spcPct val="100000"/>
                        </a:lnSpc>
                      </a:pPr>
                      <a:r>
                        <a:rPr lang="ru-RU" b="1" sz="1000" spc="0" u="none">
                          <a:solidFill>
                            <a:srgbClr val="000000">
                              <a:alpha val="100000"/>
                            </a:srgbClr>
                          </a:solidFill>
                          <a:latin typeface="Scada"/>
                        </a:rPr>
                        <a:t><![CDATA[n/n]]></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a:txBody>
                    <a:bodyPr wrap="square" rtlCol="0">
                      <a:spAutoFit/>
                    </a:bodyPr>
                    <a:lstStyle/>
                    <a:p>
                      <a:pPr algn="l" fontAlgn="t" marL="38100" marR="38100" indent="0" lvl="0">
                        <a:lnSpc>
                          <a:spcPct val="100000"/>
                        </a:lnSpc>
                      </a:pPr>
                      <a:r>
                        <a:rPr lang="ru-RU" b="1" sz="1000" spc="0" u="none">
                          <a:solidFill>
                            <a:srgbClr val="000000">
                              <a:alpha val="100000"/>
                            </a:srgbClr>
                          </a:solidFill>
                          <a:latin typeface="Scada"/>
                        </a:rPr>
                        <a:t><![CDATA[Наименование мероприятия]]></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a:txBody>
                    <a:bodyPr wrap="square" rtlCol="0">
                      <a:spAutoFit/>
                    </a:bodyPr>
                    <a:lstStyle/>
                    <a:p>
                      <a:pPr algn="l" fontAlgn="t" marL="38100" marR="38100" indent="0" lvl="0">
                        <a:lnSpc>
                          <a:spcPct val="100000"/>
                        </a:lnSpc>
                      </a:pPr>
                      <a:r>
                        <a:rPr lang="ru-RU" b="1" sz="1000" spc="0" u="none">
                          <a:solidFill>
                            <a:srgbClr val="000000">
                              <a:alpha val="100000"/>
                            </a:srgbClr>
                          </a:solidFill>
                          <a:latin typeface="Scada"/>
                        </a:rPr>
                        <a:t><![CDATA[Эффект от мероприятия]]></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r>
              <a:tr h="0">
                <a:tc>
                  <a:txBody>
                    <a:bodyPr wrap="square" rtlCol="0">
                      <a:spAutoFit/>
                    </a:bodyPr>
                    <a:lstStyle/>
                    <a:p>
                      <a:pPr algn="r" fontAlgn="t" marL="38100" marR="38100" indent="0" lvl="0">
                        <a:lnSpc>
                          <a:spcPct val="100000"/>
                        </a:lnSpc>
                      </a:pPr>
                      <a:r>
                        <a:rPr lang="ru-RU" sz="1000" spc="0" u="none">
                          <a:solidFill>
                            <a:srgbClr val="000000">
                              <a:alpha val="100000"/>
                            </a:srgbClr>
                          </a:solidFill>
                          <a:latin typeface="Scada"/>
                        </a:rPr>
                        <a:t><![CDATA[1]]></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1000" spc="0" u="none">
                          <a:solidFill>
                            <a:srgbClr val="000000">
                              <a:alpha val="100000"/>
                            </a:srgbClr>
                          </a:solidFill>
                          <a:latin typeface="Scada"/>
                        </a:rPr>
                        <a:t><![CDATA[Актуализация реестра действующих (ранее заключенных) договоров 
]]></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1000" spc="0" u="none">
                          <a:solidFill>
                            <a:srgbClr val="000000">
                              <a:alpha val="100000"/>
                            </a:srgbClr>
                          </a:solidFill>
                          <a:latin typeface="Scada"/>
                        </a:rPr>
                        <a:t><![CDATA[Реестр договоров в программном комплексе "Барс-имущество" позволяет быстро находить договора и формировать отчетность]]></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0">
                <a:tc>
                  <a:txBody>
                    <a:bodyPr wrap="square" rtlCol="0">
                      <a:spAutoFit/>
                    </a:bodyPr>
                    <a:lstStyle/>
                    <a:p>
                      <a:pPr algn="r" fontAlgn="t" marL="38100" marR="38100" indent="0" lvl="0">
                        <a:lnSpc>
                          <a:spcPct val="100000"/>
                        </a:lnSpc>
                      </a:pPr>
                      <a:r>
                        <a:rPr lang="ru-RU" sz="1000" spc="0" u="none">
                          <a:solidFill>
                            <a:srgbClr val="000000">
                              <a:alpha val="100000"/>
                            </a:srgbClr>
                          </a:solidFill>
                          <a:latin typeface="Scada"/>
                        </a:rPr>
                        <a:t><![CDATA[2]]></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1000" spc="0" u="none">
                          <a:solidFill>
                            <a:srgbClr val="000000">
                              <a:alpha val="100000"/>
                            </a:srgbClr>
                          </a:solidFill>
                          <a:latin typeface="Scada"/>
                        </a:rPr>
                        <a:t><![CDATA[Формирование электронного архива договоров]]></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1000" spc="0" u="none">
                          <a:solidFill>
                            <a:srgbClr val="000000">
                              <a:alpha val="100000"/>
                            </a:srgbClr>
                          </a:solidFill>
                          <a:latin typeface="Scada"/>
                        </a:rPr>
                        <a:t><![CDATA[ В актуальном виде поддерживаются данные о всех действиях договорах при работе в программном комплексе "Барс-имущество" ]]></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0">
                <a:tc>
                  <a:txBody>
                    <a:bodyPr wrap="square" rtlCol="0">
                      <a:spAutoFit/>
                    </a:bodyPr>
                    <a:lstStyle/>
                    <a:p>
                      <a:pPr algn="r" fontAlgn="t" marL="38100" marR="38100" indent="0" lvl="0">
                        <a:lnSpc>
                          <a:spcPct val="100000"/>
                        </a:lnSpc>
                      </a:pPr>
                      <a:r>
                        <a:rPr lang="ru-RU" sz="1000" spc="0" u="none">
                          <a:solidFill>
                            <a:srgbClr val="000000">
                              <a:alpha val="100000"/>
                            </a:srgbClr>
                          </a:solidFill>
                          <a:latin typeface="Scada"/>
                        </a:rPr>
                        <a:t><![CDATA[3]]></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1000" spc="0" u="none">
                          <a:solidFill>
                            <a:srgbClr val="000000">
                              <a:alpha val="100000"/>
                            </a:srgbClr>
                          </a:solidFill>
                          <a:latin typeface="Scada"/>
                        </a:rPr>
                        <a:t><![CDATA[1) Проведение информационной работы с населением.
2) Проведение заседаний комиссии по увеличению поступлений доходов в бюджет Крестецкого муниципального округа, с приглашением неплательщиков. ]]></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1000" spc="0" u="none">
                          <a:solidFill>
                            <a:srgbClr val="000000">
                              <a:alpha val="100000"/>
                            </a:srgbClr>
                          </a:solidFill>
                          <a:latin typeface="Scada"/>
                        </a:rPr>
                        <a:t><![CDATA[По результатам заседания комиссии увеличение поступлений доходов в бюджет Крестецкого муниципального округа составило 858,0 тыс. рублей]]></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0">
                <a:tc>
                  <a:txBody>
                    <a:bodyPr wrap="square" rtlCol="0">
                      <a:spAutoFit/>
                    </a:bodyPr>
                    <a:lstStyle/>
                    <a:p>
                      <a:pPr algn="r" fontAlgn="t" marL="38100" marR="38100" indent="0" lvl="0">
                        <a:lnSpc>
                          <a:spcPct val="100000"/>
                        </a:lnSpc>
                      </a:pPr>
                      <a:r>
                        <a:rPr lang="ru-RU" sz="1000" spc="0" u="none">
                          <a:solidFill>
                            <a:srgbClr val="000000">
                              <a:alpha val="100000"/>
                            </a:srgbClr>
                          </a:solidFill>
                          <a:latin typeface="Scada"/>
                        </a:rPr>
                        <a:t><![CDATA[4]]></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1000" spc="0" u="none">
                          <a:solidFill>
                            <a:srgbClr val="000000">
                              <a:alpha val="100000"/>
                            </a:srgbClr>
                          </a:solidFill>
                          <a:latin typeface="Scada"/>
                        </a:rPr>
                        <a:t><![CDATA[Установление причин образования долга с целью дальнейшего урегулирования вопроса погашения задолженности (рассрочка, отсрочка платежей).]]></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1000" spc="0" u="none">
                          <a:solidFill>
                            <a:srgbClr val="000000">
                              <a:alpha val="100000"/>
                            </a:srgbClr>
                          </a:solidFill>
                          <a:latin typeface="Scada"/>
                        </a:rPr>
                        <a:t><![CDATA[Проводится мониторинг задолженности в отношении договоров аренды земельных участков, по которым ошибочно начислялись платежи. Сокращение в результате перерасчета составило 358,0 тыс. рублей.  ]]></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0">
                <a:tc>
                  <a:txBody>
                    <a:bodyPr wrap="square" rtlCol="0">
                      <a:spAutoFit/>
                    </a:bodyPr>
                    <a:lstStyle/>
                    <a:p>
                      <a:pPr algn="r" fontAlgn="t" marL="38100" marR="38100" indent="0" lvl="0">
                        <a:lnSpc>
                          <a:spcPct val="100000"/>
                        </a:lnSpc>
                      </a:pPr>
                      <a:r>
                        <a:rPr lang="ru-RU" sz="1000" spc="0" u="none">
                          <a:solidFill>
                            <a:srgbClr val="000000">
                              <a:alpha val="100000"/>
                            </a:srgbClr>
                          </a:solidFill>
                          <a:latin typeface="Scada"/>
                        </a:rPr>
                        <a:t><![CDATA[5]]></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1000" spc="0" u="none">
                          <a:solidFill>
                            <a:srgbClr val="000000">
                              <a:alpha val="100000"/>
                            </a:srgbClr>
                          </a:solidFill>
                          <a:latin typeface="Scada"/>
                        </a:rPr>
                        <a:t><![CDATA[Внедрение электронной отправки квитанций об оплате; внедрение обмена данных с электронной системой ГИС ГМП, платежной системой СБЕРБАНК]]></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1000" spc="0" u="none">
                          <a:solidFill>
                            <a:srgbClr val="000000">
                              <a:alpha val="100000"/>
                            </a:srgbClr>
                          </a:solidFill>
                          <a:latin typeface="Scada"/>
                        </a:rPr>
                        <a:t><![CDATA[Электронный документооборот, снижение расходов на приобретение конвертов, бумаги и заправку картриджей на 80,0 тыс. рублей]]></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0">
                <a:tc>
                  <a:txBody>
                    <a:bodyPr wrap="square" rtlCol="0">
                      <a:spAutoFit/>
                    </a:bodyPr>
                    <a:lstStyle/>
                    <a:p>
                      <a:pPr algn="r" fontAlgn="t" marL="38100" marR="38100" indent="0" lvl="0">
                        <a:lnSpc>
                          <a:spcPct val="100000"/>
                        </a:lnSpc>
                      </a:pPr>
                      <a:r>
                        <a:rPr lang="ru-RU" sz="1000" spc="0" u="none">
                          <a:solidFill>
                            <a:srgbClr val="000000">
                              <a:alpha val="100000"/>
                            </a:srgbClr>
                          </a:solidFill>
                          <a:latin typeface="Scada"/>
                        </a:rPr>
                        <a:t><![CDATA[6]]></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1000" spc="0" u="none">
                          <a:solidFill>
                            <a:srgbClr val="000000">
                              <a:alpha val="100000"/>
                            </a:srgbClr>
                          </a:solidFill>
                          <a:latin typeface="Scada"/>
                        </a:rPr>
                        <a:t><![CDATA[Списание задолженности, имеющей признаки нереальной к взысканию, по решению соответствующих комиссий. ]]></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1000" spc="0" u="none">
                          <a:solidFill>
                            <a:srgbClr val="000000">
                              <a:alpha val="100000"/>
                            </a:srgbClr>
                          </a:solidFill>
                          <a:latin typeface="Scada"/>
                        </a:rPr>
                        <a:t><![CDATA[Проведен мониторинг по признанию нереальной к взысканию просроченной дебиторской задолженности, в результате выявлена задолженность на сумму 96,0 тыс. рублей.   ]]></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61950" y="180975"/>
          <a:ext cx="10439400" cy="7200900"/>
          <a:chOff x="361950" y="180975"/>
          <a:chExt cx="10439400" cy="7200900"/>
        </a:xfrm>
      </p:grpSpPr>
      <p:pic>
        <p:nvPicPr>
          <p:cNvPr id="1" name="Logo" descr=""/>
          <p:cNvPicPr>
            <a:picLocks noChangeAspect="1"/>
          </p:cNvPicPr>
          <p:nvPr/>
        </p:nvPicPr>
        <p:blipFill>
          <a:blip r:embed="rId2"/>
          <a:stretch>
            <a:fillRect/>
          </a:stretch>
        </p:blipFill>
        <p:spPr>
          <a:xfrm>
            <a:off x="361950" y="219075"/>
            <a:ext cx="1543050" cy="428625"/>
          </a:xfrm>
          <a:prstGeom prst="rect">
            <a:avLst/>
          </a:prstGeom>
          <a:noFill/>
        </p:spPr>
      </p:pic>
      <p:sp>
        <p:nvSpPr>
          <p:cNvPr id="2" name=""/>
          <p:cNvSpPr txBox="1"/>
          <p:nvPr/>
        </p:nvSpPr>
        <p:spPr>
          <a:xfrm>
            <a:off x="361950" y="790575"/>
            <a:ext cx="10077450" cy="19050"/>
          </a:xfrm>
          <a:prstGeom prst="rect">
            <a:avLst/>
          </a:prstGeom>
          <a:solidFill>
            <a:srgbClr val="336699">
              <a:alpha val="100000"/>
            </a:srgbClr>
          </a:solidFill>
        </p:spPr>
        <p:txBody>
          <a:bodyPr rtlCol="0" bIns="45720" lIns="91440" rIns="91440" tIns="45720">
            <a:spAutoFit/>
          </a:bodyPr>
          <a:lstStyle/>
          <a:p>
            <a:pPr algn="l" fontAlgn="base" marL="0" marR="0" indent="0" lvl="0">
              <a:lnSpc>
                <a:spcPct val="100000"/>
              </a:lnSpc>
            </a:pPr>
          </a:p>
        </p:txBody>
      </p:sp>
      <p:sp>
        <p:nvSpPr>
          <p:cNvPr id="3" name=""/>
          <p:cNvSpPr txBox="1"/>
          <p:nvPr/>
        </p:nvSpPr>
        <p:spPr>
          <a:xfrm>
            <a:off x="7200900" y="752475"/>
            <a:ext cx="3238500" cy="57150"/>
          </a:xfrm>
          <a:prstGeom prst="rect">
            <a:avLst/>
          </a:prstGeom>
          <a:solidFill>
            <a:srgbClr val="336699">
              <a:alpha val="100000"/>
            </a:srgbClr>
          </a:solidFill>
        </p:spPr>
        <p:txBody>
          <a:bodyPr rtlCol="0" bIns="45720" lIns="91440" rIns="91440" tIns="45720">
            <a:spAutoFit/>
          </a:bodyPr>
          <a:lstStyle/>
          <a:p>
            <a:pPr algn="l" fontAlgn="base" marL="0" marR="0" indent="0" lvl="0">
              <a:lnSpc>
                <a:spcPct val="100000"/>
              </a:lnSpc>
            </a:pPr>
          </a:p>
        </p:txBody>
      </p:sp>
      <p:sp>
        <p:nvSpPr>
          <p:cNvPr id="4" name=""/>
          <p:cNvSpPr txBox="1"/>
          <p:nvPr/>
        </p:nvSpPr>
        <p:spPr>
          <a:xfrm>
            <a:off x="2524125" y="180975"/>
            <a:ext cx="7915275" cy="504825"/>
          </a:xfrm>
          <a:prstGeom prst="rect">
            <a:avLst/>
          </a:prstGeom>
          <a:noFill/>
        </p:spPr>
        <p:txBody>
          <a:bodyPr anchor="b" rtlCol="0" bIns="45720" lIns="91440" rIns="91440" tIns="45720">
            <a:normAutofit/>
          </a:bodyPr>
          <a:lstStyle/>
          <a:p>
            <a:pPr algn="r" fontAlgn="b" marL="0" marR="0" indent="0" lvl="0">
              <a:lnSpc>
                <a:spcPct val="100000"/>
              </a:lnSpc>
            </a:pPr>
            <a:r>
              <a:rPr lang="ru-RU" b="1" sz="2200" spc="0" u="none">
                <a:solidFill>
                  <a:srgbClr val="000000">
                    <a:alpha val="100000"/>
                  </a:srgbClr>
                </a:solidFill>
                <a:latin typeface="Scada"/>
              </a:rPr>
              <a:t><![CDATA[ПРИЛОЖЕНИЯ - ЭФФЕКТ ОТ ВНЕДРЕНИЯ 1 / 6]]></a:t>
            </a:r>
          </a:p>
        </p:txBody>
      </p:sp>
      <p:sp>
        <p:nvSpPr>
          <p:cNvPr id="5" name=""/>
          <p:cNvSpPr txBox="1"/>
          <p:nvPr/>
        </p:nvSpPr>
        <p:spPr>
          <a:xfrm>
            <a:off x="361950" y="1076325"/>
            <a:ext cx="10077450" cy="2162175"/>
          </a:xfrm>
          <a:prstGeom prst="rect">
            <a:avLst/>
          </a:prstGeom>
          <a:noFill/>
        </p:spPr>
        <p:txBody>
          <a:bodyPr anchor="t" rtlCol="0" bIns="45720" lIns="91440" rIns="91440" tIns="45720">
            <a:normAutofit/>
          </a:bodyPr>
          <a:lstStyle/>
          <a:p>
            <a:pPr algn="l" fontAlgn="t" marL="0" marR="0" indent="0" lvl="0">
              <a:lnSpc>
                <a:spcPct val="100000"/>
              </a:lnSpc>
            </a:pPr>
            <a:r>
              <a:rPr lang="ru-RU" sz="1200" spc="0" u="none">
                <a:solidFill>
                  <a:srgbClr val="2F658E">
                    <a:alpha val="100000"/>
                  </a:srgbClr>
                </a:solidFill>
                <a:latin typeface="Scada"/>
              </a:rPr>
              <a:t><![CDATA[Наименование мероприятия:
]]></a:t>
            </a:r>
            <a:r>
              <a:rPr lang="ru-RU" sz="1300" spc="0" u="none">
                <a:solidFill>
                  <a:srgbClr val="000000">
                    <a:alpha val="100000"/>
                  </a:srgbClr>
                </a:solidFill>
                <a:latin typeface="Scada"/>
              </a:rPr>
              <a:t><![CDATA[Актуализация реестра действующих (ранее заключенных) договоров 
]]></a:t>
            </a:r>
            <a:r>
              <a:rPr lang="ru-RU" sz="1200" spc="0" u="none">
                <a:solidFill>
                  <a:srgbClr val="2F658E">
                    <a:alpha val="100000"/>
                  </a:srgbClr>
                </a:solidFill>
                <a:latin typeface="Scada"/>
              </a:rPr>
              <a:t><![CDATA[
]]></a:t>
            </a:r>
            <a:r>
              <a:rPr lang="ru-RU" sz="1200" spc="0" u="none">
                <a:solidFill>
                  <a:srgbClr val="2F658E">
                    <a:alpha val="100000"/>
                  </a:srgbClr>
                </a:solidFill>
                <a:latin typeface="Scada"/>
              </a:rPr>
              <a:t><![CDATA[Эффект от мероприятия:
]]></a:t>
            </a:r>
            <a:r>
              <a:rPr lang="ru-RU" sz="1300" spc="0" u="none">
                <a:solidFill>
                  <a:srgbClr val="000000">
                    <a:alpha val="100000"/>
                  </a:srgbClr>
                </a:solidFill>
                <a:latin typeface="Scada"/>
              </a:rPr>
              <a:t><![CDATA[Реестр договоров в программном комплексе "Барс-имущество" позволяет быстро находить договора и формировать отчетность
]]></a:t>
            </a:r>
          </a:p>
        </p:txBody>
      </p:sp>
      <p:sp>
        <p:nvSpPr>
          <p:cNvPr id="6" name=""/>
          <p:cNvSpPr txBox="1"/>
          <p:nvPr/>
        </p:nvSpPr>
        <p:spPr>
          <a:xfrm>
            <a:off x="361950" y="3419475"/>
            <a:ext cx="4676775" cy="361950"/>
          </a:xfrm>
          <a:prstGeom prst="rect">
            <a:avLst/>
          </a:prstGeom>
          <a:noFill/>
        </p:spPr>
        <p:txBody>
          <a:bodyPr anchor="t" rtlCol="0" bIns="45720" lIns="91440" rIns="91440" tIns="45720">
            <a:normAutofit/>
          </a:bodyPr>
          <a:lstStyle/>
          <a:p>
            <a:pPr algn="ctr" fontAlgn="t" marL="0" marR="0" indent="0" lvl="0">
              <a:lnSpc>
                <a:spcPct val="100000"/>
              </a:lnSpc>
            </a:pPr>
            <a:r>
              <a:rPr lang="ru-RU" b="1" sz="1200" spc="0" u="none">
                <a:solidFill>
                  <a:srgbClr val="990000">
                    <a:alpha val="100000"/>
                  </a:srgbClr>
                </a:solidFill>
                <a:latin typeface="Scada"/>
              </a:rPr>
              <a:t><![CDATA[БЫЛО:]]></a:t>
            </a:r>
          </a:p>
        </p:txBody>
      </p:sp>
      <p:pic>
        <p:nvPicPr>
          <p:cNvPr id="7" name="" descr=""/>
          <p:cNvPicPr>
            <a:picLocks noChangeAspect="1"/>
          </p:cNvPicPr>
          <p:nvPr/>
        </p:nvPicPr>
        <p:blipFill>
          <a:blip r:embed="rId3"/>
          <a:stretch>
            <a:fillRect/>
          </a:stretch>
        </p:blipFill>
        <p:spPr>
          <a:xfrm>
            <a:off x="1419225" y="3781425"/>
            <a:ext cx="2562225" cy="3419475"/>
          </a:xfrm>
          <a:prstGeom prst="rect">
            <a:avLst/>
          </a:prstGeom>
          <a:noFill/>
          <a:effectLst>
            <a:outerShdw blurRad="57150" dist="19050" dir="2700000" algn="br" rotWithShape="0">
              <a:srgbClr val="000000">
                <a:alpha val="50000"/>
              </a:srgbClr>
            </a:outerShdw>
          </a:effectLst>
        </p:spPr>
      </p:pic>
      <p:sp>
        <p:nvSpPr>
          <p:cNvPr id="8" name=""/>
          <p:cNvSpPr txBox="1"/>
          <p:nvPr/>
        </p:nvSpPr>
        <p:spPr>
          <a:xfrm>
            <a:off x="5581650" y="3419475"/>
            <a:ext cx="4676775" cy="361950"/>
          </a:xfrm>
          <a:prstGeom prst="rect">
            <a:avLst/>
          </a:prstGeom>
          <a:noFill/>
        </p:spPr>
        <p:txBody>
          <a:bodyPr anchor="t" rtlCol="0" bIns="45720" lIns="91440" rIns="91440" tIns="45720">
            <a:normAutofit/>
          </a:bodyPr>
          <a:lstStyle/>
          <a:p>
            <a:pPr algn="ctr" fontAlgn="t" marL="0" marR="0" indent="0" lvl="0">
              <a:lnSpc>
                <a:spcPct val="100000"/>
              </a:lnSpc>
            </a:pPr>
            <a:r>
              <a:rPr lang="ru-RU" b="1" sz="1200" spc="0" u="none">
                <a:solidFill>
                  <a:srgbClr val="009900">
                    <a:alpha val="100000"/>
                  </a:srgbClr>
                </a:solidFill>
                <a:latin typeface="Scada"/>
              </a:rPr>
              <a:t><![CDATA[СТАЛО:]]></a:t>
            </a:r>
          </a:p>
        </p:txBody>
      </p:sp>
      <p:pic>
        <p:nvPicPr>
          <p:cNvPr id="9" name="" descr=""/>
          <p:cNvPicPr>
            <a:picLocks noChangeAspect="1"/>
          </p:cNvPicPr>
          <p:nvPr/>
        </p:nvPicPr>
        <p:blipFill>
          <a:blip r:embed="rId4"/>
          <a:stretch>
            <a:fillRect/>
          </a:stretch>
        </p:blipFill>
        <p:spPr>
          <a:xfrm>
            <a:off x="5581650" y="3781425"/>
            <a:ext cx="4676775" cy="2628900"/>
          </a:xfrm>
          <a:prstGeom prst="rect">
            <a:avLst/>
          </a:prstGeom>
          <a:noFill/>
          <a:effectLst>
            <a:outerShdw blurRad="57150" dist="19050" dir="2700000" algn="br" rotWithShape="0">
              <a:srgbClr val="000000">
                <a:alpha val="5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61950" y="180975"/>
          <a:ext cx="10439400" cy="6410325"/>
          <a:chOff x="361950" y="180975"/>
          <a:chExt cx="10439400" cy="6410325"/>
        </a:xfrm>
      </p:grpSpPr>
      <p:pic>
        <p:nvPicPr>
          <p:cNvPr id="1" name="Logo" descr=""/>
          <p:cNvPicPr>
            <a:picLocks noChangeAspect="1"/>
          </p:cNvPicPr>
          <p:nvPr/>
        </p:nvPicPr>
        <p:blipFill>
          <a:blip r:embed="rId2"/>
          <a:stretch>
            <a:fillRect/>
          </a:stretch>
        </p:blipFill>
        <p:spPr>
          <a:xfrm>
            <a:off x="361950" y="219075"/>
            <a:ext cx="1543050" cy="428625"/>
          </a:xfrm>
          <a:prstGeom prst="rect">
            <a:avLst/>
          </a:prstGeom>
          <a:noFill/>
        </p:spPr>
      </p:pic>
      <p:sp>
        <p:nvSpPr>
          <p:cNvPr id="2" name=""/>
          <p:cNvSpPr txBox="1"/>
          <p:nvPr/>
        </p:nvSpPr>
        <p:spPr>
          <a:xfrm>
            <a:off x="361950" y="790575"/>
            <a:ext cx="10077450" cy="19050"/>
          </a:xfrm>
          <a:prstGeom prst="rect">
            <a:avLst/>
          </a:prstGeom>
          <a:solidFill>
            <a:srgbClr val="336699">
              <a:alpha val="100000"/>
            </a:srgbClr>
          </a:solidFill>
        </p:spPr>
        <p:txBody>
          <a:bodyPr rtlCol="0" bIns="45720" lIns="91440" rIns="91440" tIns="45720">
            <a:spAutoFit/>
          </a:bodyPr>
          <a:lstStyle/>
          <a:p>
            <a:pPr algn="l" fontAlgn="base" marL="0" marR="0" indent="0" lvl="0">
              <a:lnSpc>
                <a:spcPct val="100000"/>
              </a:lnSpc>
            </a:pPr>
          </a:p>
        </p:txBody>
      </p:sp>
      <p:sp>
        <p:nvSpPr>
          <p:cNvPr id="3" name=""/>
          <p:cNvSpPr txBox="1"/>
          <p:nvPr/>
        </p:nvSpPr>
        <p:spPr>
          <a:xfrm>
            <a:off x="7200900" y="752475"/>
            <a:ext cx="3238500" cy="57150"/>
          </a:xfrm>
          <a:prstGeom prst="rect">
            <a:avLst/>
          </a:prstGeom>
          <a:solidFill>
            <a:srgbClr val="336699">
              <a:alpha val="100000"/>
            </a:srgbClr>
          </a:solidFill>
        </p:spPr>
        <p:txBody>
          <a:bodyPr rtlCol="0" bIns="45720" lIns="91440" rIns="91440" tIns="45720">
            <a:spAutoFit/>
          </a:bodyPr>
          <a:lstStyle/>
          <a:p>
            <a:pPr algn="l" fontAlgn="base" marL="0" marR="0" indent="0" lvl="0">
              <a:lnSpc>
                <a:spcPct val="100000"/>
              </a:lnSpc>
            </a:pPr>
          </a:p>
        </p:txBody>
      </p:sp>
      <p:sp>
        <p:nvSpPr>
          <p:cNvPr id="4" name=""/>
          <p:cNvSpPr txBox="1"/>
          <p:nvPr/>
        </p:nvSpPr>
        <p:spPr>
          <a:xfrm>
            <a:off x="2524125" y="180975"/>
            <a:ext cx="7915275" cy="504825"/>
          </a:xfrm>
          <a:prstGeom prst="rect">
            <a:avLst/>
          </a:prstGeom>
          <a:noFill/>
        </p:spPr>
        <p:txBody>
          <a:bodyPr anchor="b" rtlCol="0" bIns="45720" lIns="91440" rIns="91440" tIns="45720">
            <a:normAutofit/>
          </a:bodyPr>
          <a:lstStyle/>
          <a:p>
            <a:pPr algn="r" fontAlgn="b" marL="0" marR="0" indent="0" lvl="0">
              <a:lnSpc>
                <a:spcPct val="100000"/>
              </a:lnSpc>
            </a:pPr>
            <a:r>
              <a:rPr lang="ru-RU" b="1" sz="2200" spc="0" u="none">
                <a:solidFill>
                  <a:srgbClr val="000000">
                    <a:alpha val="100000"/>
                  </a:srgbClr>
                </a:solidFill>
                <a:latin typeface="Scada"/>
              </a:rPr>
              <a:t><![CDATA[ПРИЛОЖЕНИЯ - ЭФФЕКТ ОТ ВНЕДРЕНИЯ 2 / 6]]></a:t>
            </a:r>
          </a:p>
        </p:txBody>
      </p:sp>
      <p:sp>
        <p:nvSpPr>
          <p:cNvPr id="5" name=""/>
          <p:cNvSpPr txBox="1"/>
          <p:nvPr/>
        </p:nvSpPr>
        <p:spPr>
          <a:xfrm>
            <a:off x="361950" y="1076325"/>
            <a:ext cx="10077450" cy="2162175"/>
          </a:xfrm>
          <a:prstGeom prst="rect">
            <a:avLst/>
          </a:prstGeom>
          <a:noFill/>
        </p:spPr>
        <p:txBody>
          <a:bodyPr anchor="t" rtlCol="0" bIns="45720" lIns="91440" rIns="91440" tIns="45720">
            <a:normAutofit/>
          </a:bodyPr>
          <a:lstStyle/>
          <a:p>
            <a:pPr algn="l" fontAlgn="t" marL="0" marR="0" indent="0" lvl="0">
              <a:lnSpc>
                <a:spcPct val="100000"/>
              </a:lnSpc>
            </a:pPr>
            <a:r>
              <a:rPr lang="ru-RU" sz="1200" spc="0" u="none">
                <a:solidFill>
                  <a:srgbClr val="2F658E">
                    <a:alpha val="100000"/>
                  </a:srgbClr>
                </a:solidFill>
                <a:latin typeface="Scada"/>
              </a:rPr>
              <a:t><![CDATA[Наименование мероприятия:
]]></a:t>
            </a:r>
            <a:r>
              <a:rPr lang="ru-RU" sz="1300" spc="0" u="none">
                <a:solidFill>
                  <a:srgbClr val="000000">
                    <a:alpha val="100000"/>
                  </a:srgbClr>
                </a:solidFill>
                <a:latin typeface="Scada"/>
              </a:rPr>
              <a:t><![CDATA[Формирование электронного архива договоров
]]></a:t>
            </a:r>
            <a:r>
              <a:rPr lang="ru-RU" sz="1200" spc="0" u="none">
                <a:solidFill>
                  <a:srgbClr val="2F658E">
                    <a:alpha val="100000"/>
                  </a:srgbClr>
                </a:solidFill>
                <a:latin typeface="Scada"/>
              </a:rPr>
              <a:t><![CDATA[
]]></a:t>
            </a:r>
            <a:r>
              <a:rPr lang="ru-RU" sz="1200" spc="0" u="none">
                <a:solidFill>
                  <a:srgbClr val="2F658E">
                    <a:alpha val="100000"/>
                  </a:srgbClr>
                </a:solidFill>
                <a:latin typeface="Scada"/>
              </a:rPr>
              <a:t><![CDATA[Эффект от мероприятия:
]]></a:t>
            </a:r>
            <a:r>
              <a:rPr lang="ru-RU" sz="1300" spc="0" u="none">
                <a:solidFill>
                  <a:srgbClr val="000000">
                    <a:alpha val="100000"/>
                  </a:srgbClr>
                </a:solidFill>
                <a:latin typeface="Scada"/>
              </a:rPr>
              <a:t><![CDATA[ В актуальном виде поддерживаются данные о всех действиях договорах при работе в программном комплексе "Барс-имущество" 
]]></a:t>
            </a:r>
          </a:p>
        </p:txBody>
      </p:sp>
      <p:sp>
        <p:nvSpPr>
          <p:cNvPr id="6" name=""/>
          <p:cNvSpPr txBox="1"/>
          <p:nvPr/>
        </p:nvSpPr>
        <p:spPr>
          <a:xfrm>
            <a:off x="361950" y="3419475"/>
            <a:ext cx="4676775" cy="361950"/>
          </a:xfrm>
          <a:prstGeom prst="rect">
            <a:avLst/>
          </a:prstGeom>
          <a:noFill/>
        </p:spPr>
        <p:txBody>
          <a:bodyPr anchor="t" rtlCol="0" bIns="45720" lIns="91440" rIns="91440" tIns="45720">
            <a:normAutofit/>
          </a:bodyPr>
          <a:lstStyle/>
          <a:p>
            <a:pPr algn="ctr" fontAlgn="t" marL="0" marR="0" indent="0" lvl="0">
              <a:lnSpc>
                <a:spcPct val="100000"/>
              </a:lnSpc>
            </a:pPr>
            <a:r>
              <a:rPr lang="ru-RU" b="1" sz="1200" spc="0" u="none">
                <a:solidFill>
                  <a:srgbClr val="990000">
                    <a:alpha val="100000"/>
                  </a:srgbClr>
                </a:solidFill>
                <a:latin typeface="Scada"/>
              </a:rPr>
              <a:t><![CDATA[БЫЛО:]]></a:t>
            </a:r>
          </a:p>
        </p:txBody>
      </p:sp>
      <p:pic>
        <p:nvPicPr>
          <p:cNvPr id="7" name="" descr=""/>
          <p:cNvPicPr>
            <a:picLocks noChangeAspect="1"/>
          </p:cNvPicPr>
          <p:nvPr/>
        </p:nvPicPr>
        <p:blipFill>
          <a:blip r:embed="rId3"/>
          <a:stretch>
            <a:fillRect/>
          </a:stretch>
        </p:blipFill>
        <p:spPr>
          <a:xfrm>
            <a:off x="361950" y="3781425"/>
            <a:ext cx="4676775" cy="2628900"/>
          </a:xfrm>
          <a:prstGeom prst="rect">
            <a:avLst/>
          </a:prstGeom>
          <a:noFill/>
          <a:effectLst>
            <a:outerShdw blurRad="57150" dist="19050" dir="2700000" algn="br" rotWithShape="0">
              <a:srgbClr val="000000">
                <a:alpha val="50000"/>
              </a:srgbClr>
            </a:outerShdw>
          </a:effectLst>
        </p:spPr>
      </p:pic>
      <p:sp>
        <p:nvSpPr>
          <p:cNvPr id="8" name=""/>
          <p:cNvSpPr txBox="1"/>
          <p:nvPr/>
        </p:nvSpPr>
        <p:spPr>
          <a:xfrm>
            <a:off x="5581650" y="3419475"/>
            <a:ext cx="4676775" cy="361950"/>
          </a:xfrm>
          <a:prstGeom prst="rect">
            <a:avLst/>
          </a:prstGeom>
          <a:noFill/>
        </p:spPr>
        <p:txBody>
          <a:bodyPr anchor="t" rtlCol="0" bIns="45720" lIns="91440" rIns="91440" tIns="45720">
            <a:normAutofit/>
          </a:bodyPr>
          <a:lstStyle/>
          <a:p>
            <a:pPr algn="ctr" fontAlgn="t" marL="0" marR="0" indent="0" lvl="0">
              <a:lnSpc>
                <a:spcPct val="100000"/>
              </a:lnSpc>
            </a:pPr>
            <a:r>
              <a:rPr lang="ru-RU" b="1" sz="1200" spc="0" u="none">
                <a:solidFill>
                  <a:srgbClr val="009900">
                    <a:alpha val="100000"/>
                  </a:srgbClr>
                </a:solidFill>
                <a:latin typeface="Scada"/>
              </a:rPr>
              <a:t><![CDATA[СТАЛО:]]></a:t>
            </a:r>
          </a:p>
        </p:txBody>
      </p:sp>
      <p:pic>
        <p:nvPicPr>
          <p:cNvPr id="9" name="" descr=""/>
          <p:cNvPicPr>
            <a:picLocks noChangeAspect="1"/>
          </p:cNvPicPr>
          <p:nvPr/>
        </p:nvPicPr>
        <p:blipFill>
          <a:blip r:embed="rId4"/>
          <a:stretch>
            <a:fillRect/>
          </a:stretch>
        </p:blipFill>
        <p:spPr>
          <a:xfrm>
            <a:off x="5581650" y="3781425"/>
            <a:ext cx="4676775" cy="2628900"/>
          </a:xfrm>
          <a:prstGeom prst="rect">
            <a:avLst/>
          </a:prstGeom>
          <a:noFill/>
          <a:effectLst>
            <a:outerShdw blurRad="57150" dist="19050" dir="2700000" algn="br" rotWithShape="0">
              <a:srgbClr val="000000">
                <a:alpha val="50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61950" y="180975"/>
          <a:ext cx="10439400" cy="5943600"/>
          <a:chOff x="361950" y="180975"/>
          <a:chExt cx="10439400" cy="5943600"/>
        </a:xfrm>
      </p:grpSpPr>
      <p:pic>
        <p:nvPicPr>
          <p:cNvPr id="1" name="Logo" descr=""/>
          <p:cNvPicPr>
            <a:picLocks noChangeAspect="1"/>
          </p:cNvPicPr>
          <p:nvPr/>
        </p:nvPicPr>
        <p:blipFill>
          <a:blip r:embed="rId2"/>
          <a:stretch>
            <a:fillRect/>
          </a:stretch>
        </p:blipFill>
        <p:spPr>
          <a:xfrm>
            <a:off x="361950" y="219075"/>
            <a:ext cx="1543050" cy="428625"/>
          </a:xfrm>
          <a:prstGeom prst="rect">
            <a:avLst/>
          </a:prstGeom>
          <a:noFill/>
        </p:spPr>
      </p:pic>
      <p:sp>
        <p:nvSpPr>
          <p:cNvPr id="2" name=""/>
          <p:cNvSpPr txBox="1"/>
          <p:nvPr/>
        </p:nvSpPr>
        <p:spPr>
          <a:xfrm>
            <a:off x="361950" y="790575"/>
            <a:ext cx="10077450" cy="19050"/>
          </a:xfrm>
          <a:prstGeom prst="rect">
            <a:avLst/>
          </a:prstGeom>
          <a:solidFill>
            <a:srgbClr val="336699">
              <a:alpha val="100000"/>
            </a:srgbClr>
          </a:solidFill>
        </p:spPr>
        <p:txBody>
          <a:bodyPr rtlCol="0" bIns="45720" lIns="91440" rIns="91440" tIns="45720">
            <a:spAutoFit/>
          </a:bodyPr>
          <a:lstStyle/>
          <a:p>
            <a:pPr algn="l" fontAlgn="base" marL="0" marR="0" indent="0" lvl="0">
              <a:lnSpc>
                <a:spcPct val="100000"/>
              </a:lnSpc>
            </a:pPr>
          </a:p>
        </p:txBody>
      </p:sp>
      <p:sp>
        <p:nvSpPr>
          <p:cNvPr id="3" name=""/>
          <p:cNvSpPr txBox="1"/>
          <p:nvPr/>
        </p:nvSpPr>
        <p:spPr>
          <a:xfrm>
            <a:off x="7200900" y="752475"/>
            <a:ext cx="3238500" cy="57150"/>
          </a:xfrm>
          <a:prstGeom prst="rect">
            <a:avLst/>
          </a:prstGeom>
          <a:solidFill>
            <a:srgbClr val="336699">
              <a:alpha val="100000"/>
            </a:srgbClr>
          </a:solidFill>
        </p:spPr>
        <p:txBody>
          <a:bodyPr rtlCol="0" bIns="45720" lIns="91440" rIns="91440" tIns="45720">
            <a:spAutoFit/>
          </a:bodyPr>
          <a:lstStyle/>
          <a:p>
            <a:pPr algn="l" fontAlgn="base" marL="0" marR="0" indent="0" lvl="0">
              <a:lnSpc>
                <a:spcPct val="100000"/>
              </a:lnSpc>
            </a:pPr>
          </a:p>
        </p:txBody>
      </p:sp>
      <p:sp>
        <p:nvSpPr>
          <p:cNvPr id="4" name=""/>
          <p:cNvSpPr txBox="1"/>
          <p:nvPr/>
        </p:nvSpPr>
        <p:spPr>
          <a:xfrm>
            <a:off x="2524125" y="180975"/>
            <a:ext cx="7915275" cy="504825"/>
          </a:xfrm>
          <a:prstGeom prst="rect">
            <a:avLst/>
          </a:prstGeom>
          <a:noFill/>
        </p:spPr>
        <p:txBody>
          <a:bodyPr anchor="b" rtlCol="0" bIns="45720" lIns="91440" rIns="91440" tIns="45720">
            <a:normAutofit/>
          </a:bodyPr>
          <a:lstStyle/>
          <a:p>
            <a:pPr algn="r" fontAlgn="b" marL="0" marR="0" indent="0" lvl="0">
              <a:lnSpc>
                <a:spcPct val="100000"/>
              </a:lnSpc>
            </a:pPr>
            <a:r>
              <a:rPr lang="ru-RU" b="1" sz="2200" spc="0" u="none">
                <a:solidFill>
                  <a:srgbClr val="000000">
                    <a:alpha val="100000"/>
                  </a:srgbClr>
                </a:solidFill>
                <a:latin typeface="Scada"/>
              </a:rPr>
              <a:t><![CDATA[ПРИЛОЖЕНИЯ - ЭФФЕКТ ОТ ВНЕДРЕНИЯ 3 / 6]]></a:t>
            </a:r>
          </a:p>
        </p:txBody>
      </p:sp>
      <p:sp>
        <p:nvSpPr>
          <p:cNvPr id="5" name=""/>
          <p:cNvSpPr txBox="1"/>
          <p:nvPr/>
        </p:nvSpPr>
        <p:spPr>
          <a:xfrm>
            <a:off x="361950" y="1076325"/>
            <a:ext cx="10077450" cy="2162175"/>
          </a:xfrm>
          <a:prstGeom prst="rect">
            <a:avLst/>
          </a:prstGeom>
          <a:noFill/>
        </p:spPr>
        <p:txBody>
          <a:bodyPr anchor="t" rtlCol="0" bIns="45720" lIns="91440" rIns="91440" tIns="45720">
            <a:normAutofit/>
          </a:bodyPr>
          <a:lstStyle/>
          <a:p>
            <a:pPr algn="l" fontAlgn="t" marL="0" marR="0" indent="0" lvl="0">
              <a:lnSpc>
                <a:spcPct val="100000"/>
              </a:lnSpc>
            </a:pPr>
            <a:r>
              <a:rPr lang="ru-RU" sz="1200" spc="0" u="none">
                <a:solidFill>
                  <a:srgbClr val="2F658E">
                    <a:alpha val="100000"/>
                  </a:srgbClr>
                </a:solidFill>
                <a:latin typeface="Scada"/>
              </a:rPr>
              <a:t><![CDATA[Наименование мероприятия:
]]></a:t>
            </a:r>
            <a:r>
              <a:rPr lang="ru-RU" sz="1300" spc="0" u="none">
                <a:solidFill>
                  <a:srgbClr val="000000">
                    <a:alpha val="100000"/>
                  </a:srgbClr>
                </a:solidFill>
                <a:latin typeface="Scada"/>
              </a:rPr>
              <a:t><![CDATA[1) Проведение информационной работы с населением.
2) Проведение заседаний комиссии по увеличению поступлений доходов в бюджет Крестецкого муниципального округа, с приглашением неплательщиков. 
]]></a:t>
            </a:r>
            <a:r>
              <a:rPr lang="ru-RU" sz="1200" spc="0" u="none">
                <a:solidFill>
                  <a:srgbClr val="2F658E">
                    <a:alpha val="100000"/>
                  </a:srgbClr>
                </a:solidFill>
                <a:latin typeface="Scada"/>
              </a:rPr>
              <a:t><![CDATA[
]]></a:t>
            </a:r>
            <a:r>
              <a:rPr lang="ru-RU" sz="1200" spc="0" u="none">
                <a:solidFill>
                  <a:srgbClr val="2F658E">
                    <a:alpha val="100000"/>
                  </a:srgbClr>
                </a:solidFill>
                <a:latin typeface="Scada"/>
              </a:rPr>
              <a:t><![CDATA[Эффект от мероприятия:
]]></a:t>
            </a:r>
            <a:r>
              <a:rPr lang="ru-RU" sz="1300" spc="0" u="none">
                <a:solidFill>
                  <a:srgbClr val="000000">
                    <a:alpha val="100000"/>
                  </a:srgbClr>
                </a:solidFill>
                <a:latin typeface="Scada"/>
              </a:rPr>
              <a:t><![CDATA[По результатам заседания комиссии увеличение поступлений доходов в бюджет Крестецкого муниципального округа составило 858,0 тыс. рублей
]]></a:t>
            </a:r>
          </a:p>
        </p:txBody>
      </p:sp>
      <p:sp>
        <p:nvSpPr>
          <p:cNvPr id="6" name=""/>
          <p:cNvSpPr txBox="1"/>
          <p:nvPr/>
        </p:nvSpPr>
        <p:spPr>
          <a:xfrm>
            <a:off x="5581650" y="3419475"/>
            <a:ext cx="4676775" cy="361950"/>
          </a:xfrm>
          <a:prstGeom prst="rect">
            <a:avLst/>
          </a:prstGeom>
          <a:noFill/>
        </p:spPr>
        <p:txBody>
          <a:bodyPr anchor="t" rtlCol="0" bIns="45720" lIns="91440" rIns="91440" tIns="45720">
            <a:normAutofit/>
          </a:bodyPr>
          <a:lstStyle/>
          <a:p>
            <a:pPr algn="ctr" fontAlgn="t" marL="0" marR="0" indent="0" lvl="0">
              <a:lnSpc>
                <a:spcPct val="100000"/>
              </a:lnSpc>
            </a:pPr>
            <a:r>
              <a:rPr lang="ru-RU" b="1" sz="1200" spc="0" u="none">
                <a:solidFill>
                  <a:srgbClr val="009900">
                    <a:alpha val="100000"/>
                  </a:srgbClr>
                </a:solidFill>
                <a:latin typeface="Scada"/>
              </a:rPr>
              <a:t><![CDATA[СТАЛО:]]></a:t>
            </a:r>
          </a:p>
        </p:txBody>
      </p:sp>
      <p:pic>
        <p:nvPicPr>
          <p:cNvPr id="7" name="" descr=""/>
          <p:cNvPicPr>
            <a:picLocks noChangeAspect="1"/>
          </p:cNvPicPr>
          <p:nvPr/>
        </p:nvPicPr>
        <p:blipFill>
          <a:blip r:embed="rId3"/>
          <a:stretch>
            <a:fillRect/>
          </a:stretch>
        </p:blipFill>
        <p:spPr>
          <a:xfrm>
            <a:off x="5581650" y="3781425"/>
            <a:ext cx="4676775" cy="2162175"/>
          </a:xfrm>
          <a:prstGeom prst="rect">
            <a:avLst/>
          </a:prstGeom>
          <a:noFill/>
          <a:effectLst>
            <a:outerShdw blurRad="57150" dist="19050" dir="2700000" algn="br" rotWithShape="0">
              <a:srgbClr val="000000">
                <a:alpha val="50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61950" y="180975"/>
          <a:ext cx="10439400" cy="7200900"/>
          <a:chOff x="361950" y="180975"/>
          <a:chExt cx="10439400" cy="7200900"/>
        </a:xfrm>
      </p:grpSpPr>
      <p:pic>
        <p:nvPicPr>
          <p:cNvPr id="1" name="Logo" descr=""/>
          <p:cNvPicPr>
            <a:picLocks noChangeAspect="1"/>
          </p:cNvPicPr>
          <p:nvPr/>
        </p:nvPicPr>
        <p:blipFill>
          <a:blip r:embed="rId2"/>
          <a:stretch>
            <a:fillRect/>
          </a:stretch>
        </p:blipFill>
        <p:spPr>
          <a:xfrm>
            <a:off x="361950" y="219075"/>
            <a:ext cx="1543050" cy="428625"/>
          </a:xfrm>
          <a:prstGeom prst="rect">
            <a:avLst/>
          </a:prstGeom>
          <a:noFill/>
        </p:spPr>
      </p:pic>
      <p:sp>
        <p:nvSpPr>
          <p:cNvPr id="2" name=""/>
          <p:cNvSpPr txBox="1"/>
          <p:nvPr/>
        </p:nvSpPr>
        <p:spPr>
          <a:xfrm>
            <a:off x="361950" y="790575"/>
            <a:ext cx="10077450" cy="19050"/>
          </a:xfrm>
          <a:prstGeom prst="rect">
            <a:avLst/>
          </a:prstGeom>
          <a:solidFill>
            <a:srgbClr val="336699">
              <a:alpha val="100000"/>
            </a:srgbClr>
          </a:solidFill>
        </p:spPr>
        <p:txBody>
          <a:bodyPr rtlCol="0" bIns="45720" lIns="91440" rIns="91440" tIns="45720">
            <a:spAutoFit/>
          </a:bodyPr>
          <a:lstStyle/>
          <a:p>
            <a:pPr algn="l" fontAlgn="base" marL="0" marR="0" indent="0" lvl="0">
              <a:lnSpc>
                <a:spcPct val="100000"/>
              </a:lnSpc>
            </a:pPr>
          </a:p>
        </p:txBody>
      </p:sp>
      <p:sp>
        <p:nvSpPr>
          <p:cNvPr id="3" name=""/>
          <p:cNvSpPr txBox="1"/>
          <p:nvPr/>
        </p:nvSpPr>
        <p:spPr>
          <a:xfrm>
            <a:off x="7200900" y="752475"/>
            <a:ext cx="3238500" cy="57150"/>
          </a:xfrm>
          <a:prstGeom prst="rect">
            <a:avLst/>
          </a:prstGeom>
          <a:solidFill>
            <a:srgbClr val="336699">
              <a:alpha val="100000"/>
            </a:srgbClr>
          </a:solidFill>
        </p:spPr>
        <p:txBody>
          <a:bodyPr rtlCol="0" bIns="45720" lIns="91440" rIns="91440" tIns="45720">
            <a:spAutoFit/>
          </a:bodyPr>
          <a:lstStyle/>
          <a:p>
            <a:pPr algn="l" fontAlgn="base" marL="0" marR="0" indent="0" lvl="0">
              <a:lnSpc>
                <a:spcPct val="100000"/>
              </a:lnSpc>
            </a:pPr>
          </a:p>
        </p:txBody>
      </p:sp>
      <p:sp>
        <p:nvSpPr>
          <p:cNvPr id="4" name=""/>
          <p:cNvSpPr txBox="1"/>
          <p:nvPr/>
        </p:nvSpPr>
        <p:spPr>
          <a:xfrm>
            <a:off x="2524125" y="180975"/>
            <a:ext cx="7915275" cy="504825"/>
          </a:xfrm>
          <a:prstGeom prst="rect">
            <a:avLst/>
          </a:prstGeom>
          <a:noFill/>
        </p:spPr>
        <p:txBody>
          <a:bodyPr anchor="b" rtlCol="0" bIns="45720" lIns="91440" rIns="91440" tIns="45720">
            <a:normAutofit/>
          </a:bodyPr>
          <a:lstStyle/>
          <a:p>
            <a:pPr algn="r" fontAlgn="b" marL="0" marR="0" indent="0" lvl="0">
              <a:lnSpc>
                <a:spcPct val="100000"/>
              </a:lnSpc>
            </a:pPr>
            <a:r>
              <a:rPr lang="ru-RU" b="1" sz="2200" spc="0" u="none">
                <a:solidFill>
                  <a:srgbClr val="000000">
                    <a:alpha val="100000"/>
                  </a:srgbClr>
                </a:solidFill>
                <a:latin typeface="Scada"/>
              </a:rPr>
              <a:t><![CDATA[ПРИЛОЖЕНИЯ - ЭФФЕКТ ОТ ВНЕДРЕНИЯ 3 / 6 (2)]]></a:t>
            </a:r>
          </a:p>
        </p:txBody>
      </p:sp>
      <p:sp>
        <p:nvSpPr>
          <p:cNvPr id="5" name=""/>
          <p:cNvSpPr txBox="1"/>
          <p:nvPr/>
        </p:nvSpPr>
        <p:spPr>
          <a:xfrm>
            <a:off x="361950" y="1076325"/>
            <a:ext cx="10077450" cy="2162175"/>
          </a:xfrm>
          <a:prstGeom prst="rect">
            <a:avLst/>
          </a:prstGeom>
          <a:noFill/>
        </p:spPr>
        <p:txBody>
          <a:bodyPr anchor="t" rtlCol="0" bIns="45720" lIns="91440" rIns="91440" tIns="45720">
            <a:normAutofit/>
          </a:bodyPr>
          <a:lstStyle/>
          <a:p>
            <a:pPr algn="l" fontAlgn="t" marL="0" marR="0" indent="0" lvl="0">
              <a:lnSpc>
                <a:spcPct val="100000"/>
              </a:lnSpc>
            </a:pPr>
            <a:r>
              <a:rPr lang="ru-RU" sz="1200" spc="0" u="none">
                <a:solidFill>
                  <a:srgbClr val="2F658E">
                    <a:alpha val="100000"/>
                  </a:srgbClr>
                </a:solidFill>
                <a:latin typeface="Scada"/>
              </a:rPr>
              <a:t><![CDATA[Наименование мероприятия:
]]></a:t>
            </a:r>
            <a:r>
              <a:rPr lang="ru-RU" sz="1300" spc="0" u="none">
                <a:solidFill>
                  <a:srgbClr val="000000">
                    <a:alpha val="100000"/>
                  </a:srgbClr>
                </a:solidFill>
                <a:latin typeface="Scada"/>
              </a:rPr>
              <a:t><![CDATA[1) Проведение информационной работы с населением.
2) Проведение заседаний комиссии по увеличению поступлений доходов в бюджет Крестецкого муниципального округа, с приглашением неплательщиков. 
]]></a:t>
            </a:r>
            <a:r>
              <a:rPr lang="ru-RU" sz="1200" spc="0" u="none">
                <a:solidFill>
                  <a:srgbClr val="2F658E">
                    <a:alpha val="100000"/>
                  </a:srgbClr>
                </a:solidFill>
                <a:latin typeface="Scada"/>
              </a:rPr>
              <a:t><![CDATA[
]]></a:t>
            </a:r>
            <a:r>
              <a:rPr lang="ru-RU" sz="1200" spc="0" u="none">
                <a:solidFill>
                  <a:srgbClr val="2F658E">
                    <a:alpha val="100000"/>
                  </a:srgbClr>
                </a:solidFill>
                <a:latin typeface="Scada"/>
              </a:rPr>
              <a:t><![CDATA[Эффект от мероприятия:
]]></a:t>
            </a:r>
            <a:r>
              <a:rPr lang="ru-RU" sz="1300" spc="0" u="none">
                <a:solidFill>
                  <a:srgbClr val="000000">
                    <a:alpha val="100000"/>
                  </a:srgbClr>
                </a:solidFill>
                <a:latin typeface="Scada"/>
              </a:rPr>
              <a:t><![CDATA[По результатам заседания комиссии увеличение поступлений доходов в бюджет Крестецкого муниципального округа составило 858,0 тыс. рублей
]]></a:t>
            </a:r>
          </a:p>
        </p:txBody>
      </p:sp>
      <p:sp>
        <p:nvSpPr>
          <p:cNvPr id="6" name=""/>
          <p:cNvSpPr txBox="1"/>
          <p:nvPr/>
        </p:nvSpPr>
        <p:spPr>
          <a:xfrm>
            <a:off x="5581650" y="3419475"/>
            <a:ext cx="4676775" cy="361950"/>
          </a:xfrm>
          <a:prstGeom prst="rect">
            <a:avLst/>
          </a:prstGeom>
          <a:noFill/>
        </p:spPr>
        <p:txBody>
          <a:bodyPr anchor="t" rtlCol="0" bIns="45720" lIns="91440" rIns="91440" tIns="45720">
            <a:normAutofit/>
          </a:bodyPr>
          <a:lstStyle/>
          <a:p>
            <a:pPr algn="ctr" fontAlgn="t" marL="0" marR="0" indent="0" lvl="0">
              <a:lnSpc>
                <a:spcPct val="100000"/>
              </a:lnSpc>
            </a:pPr>
            <a:r>
              <a:rPr lang="ru-RU" b="1" sz="1200" spc="0" u="none">
                <a:solidFill>
                  <a:srgbClr val="009900">
                    <a:alpha val="100000"/>
                  </a:srgbClr>
                </a:solidFill>
                <a:latin typeface="Scada"/>
              </a:rPr>
              <a:t><![CDATA[СТАЛО:]]></a:t>
            </a:r>
          </a:p>
        </p:txBody>
      </p:sp>
      <p:pic>
        <p:nvPicPr>
          <p:cNvPr id="7" name="" descr=""/>
          <p:cNvPicPr>
            <a:picLocks noChangeAspect="1"/>
          </p:cNvPicPr>
          <p:nvPr/>
        </p:nvPicPr>
        <p:blipFill>
          <a:blip r:embed="rId3"/>
          <a:stretch>
            <a:fillRect/>
          </a:stretch>
        </p:blipFill>
        <p:spPr>
          <a:xfrm>
            <a:off x="5638800" y="3781425"/>
            <a:ext cx="4562475" cy="3419475"/>
          </a:xfrm>
          <a:prstGeom prst="rect">
            <a:avLst/>
          </a:prstGeom>
          <a:noFill/>
          <a:effectLst>
            <a:outerShdw blurRad="57150" dist="19050" dir="2700000" algn="br" rotWithShape="0">
              <a:srgbClr val="000000">
                <a:alpha val="5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61950" y="180975"/>
          <a:ext cx="10439400" cy="6410325"/>
          <a:chOff x="361950" y="180975"/>
          <a:chExt cx="10439400" cy="6410325"/>
        </a:xfrm>
      </p:grpSpPr>
      <p:pic>
        <p:nvPicPr>
          <p:cNvPr id="1" name="Logo" descr=""/>
          <p:cNvPicPr>
            <a:picLocks noChangeAspect="1"/>
          </p:cNvPicPr>
          <p:nvPr/>
        </p:nvPicPr>
        <p:blipFill>
          <a:blip r:embed="rId2"/>
          <a:stretch>
            <a:fillRect/>
          </a:stretch>
        </p:blipFill>
        <p:spPr>
          <a:xfrm>
            <a:off x="361950" y="219075"/>
            <a:ext cx="1543050" cy="428625"/>
          </a:xfrm>
          <a:prstGeom prst="rect">
            <a:avLst/>
          </a:prstGeom>
          <a:noFill/>
        </p:spPr>
      </p:pic>
      <p:sp>
        <p:nvSpPr>
          <p:cNvPr id="2" name=""/>
          <p:cNvSpPr txBox="1"/>
          <p:nvPr/>
        </p:nvSpPr>
        <p:spPr>
          <a:xfrm>
            <a:off x="361950" y="790575"/>
            <a:ext cx="10077450" cy="19050"/>
          </a:xfrm>
          <a:prstGeom prst="rect">
            <a:avLst/>
          </a:prstGeom>
          <a:solidFill>
            <a:srgbClr val="336699">
              <a:alpha val="100000"/>
            </a:srgbClr>
          </a:solidFill>
        </p:spPr>
        <p:txBody>
          <a:bodyPr rtlCol="0" bIns="45720" lIns="91440" rIns="91440" tIns="45720">
            <a:spAutoFit/>
          </a:bodyPr>
          <a:lstStyle/>
          <a:p>
            <a:pPr algn="l" fontAlgn="base" marL="0" marR="0" indent="0" lvl="0">
              <a:lnSpc>
                <a:spcPct val="100000"/>
              </a:lnSpc>
            </a:pPr>
          </a:p>
        </p:txBody>
      </p:sp>
      <p:sp>
        <p:nvSpPr>
          <p:cNvPr id="3" name=""/>
          <p:cNvSpPr txBox="1"/>
          <p:nvPr/>
        </p:nvSpPr>
        <p:spPr>
          <a:xfrm>
            <a:off x="7200900" y="752475"/>
            <a:ext cx="3238500" cy="57150"/>
          </a:xfrm>
          <a:prstGeom prst="rect">
            <a:avLst/>
          </a:prstGeom>
          <a:solidFill>
            <a:srgbClr val="336699">
              <a:alpha val="100000"/>
            </a:srgbClr>
          </a:solidFill>
        </p:spPr>
        <p:txBody>
          <a:bodyPr rtlCol="0" bIns="45720" lIns="91440" rIns="91440" tIns="45720">
            <a:spAutoFit/>
          </a:bodyPr>
          <a:lstStyle/>
          <a:p>
            <a:pPr algn="l" fontAlgn="base" marL="0" marR="0" indent="0" lvl="0">
              <a:lnSpc>
                <a:spcPct val="100000"/>
              </a:lnSpc>
            </a:pPr>
          </a:p>
        </p:txBody>
      </p:sp>
      <p:sp>
        <p:nvSpPr>
          <p:cNvPr id="4" name=""/>
          <p:cNvSpPr txBox="1"/>
          <p:nvPr/>
        </p:nvSpPr>
        <p:spPr>
          <a:xfrm>
            <a:off x="2524125" y="180975"/>
            <a:ext cx="7915275" cy="504825"/>
          </a:xfrm>
          <a:prstGeom prst="rect">
            <a:avLst/>
          </a:prstGeom>
          <a:noFill/>
        </p:spPr>
        <p:txBody>
          <a:bodyPr anchor="b" rtlCol="0" bIns="45720" lIns="91440" rIns="91440" tIns="45720">
            <a:normAutofit/>
          </a:bodyPr>
          <a:lstStyle/>
          <a:p>
            <a:pPr algn="r" fontAlgn="b" marL="0" marR="0" indent="0" lvl="0">
              <a:lnSpc>
                <a:spcPct val="100000"/>
              </a:lnSpc>
            </a:pPr>
            <a:r>
              <a:rPr lang="ru-RU" b="1" sz="2200" spc="0" u="none">
                <a:solidFill>
                  <a:srgbClr val="000000">
                    <a:alpha val="100000"/>
                  </a:srgbClr>
                </a:solidFill>
                <a:latin typeface="Scada"/>
              </a:rPr>
              <a:t><![CDATA[ПРИЛОЖЕНИЯ - ЭФФЕКТ ОТ ВНЕДРЕНИЯ 4 / 6]]></a:t>
            </a:r>
          </a:p>
        </p:txBody>
      </p:sp>
      <p:sp>
        <p:nvSpPr>
          <p:cNvPr id="5" name=""/>
          <p:cNvSpPr txBox="1"/>
          <p:nvPr/>
        </p:nvSpPr>
        <p:spPr>
          <a:xfrm>
            <a:off x="361950" y="1076325"/>
            <a:ext cx="10077450" cy="2162175"/>
          </a:xfrm>
          <a:prstGeom prst="rect">
            <a:avLst/>
          </a:prstGeom>
          <a:noFill/>
        </p:spPr>
        <p:txBody>
          <a:bodyPr anchor="t" rtlCol="0" bIns="45720" lIns="91440" rIns="91440" tIns="45720">
            <a:normAutofit/>
          </a:bodyPr>
          <a:lstStyle/>
          <a:p>
            <a:pPr algn="l" fontAlgn="t" marL="0" marR="0" indent="0" lvl="0">
              <a:lnSpc>
                <a:spcPct val="100000"/>
              </a:lnSpc>
            </a:pPr>
            <a:r>
              <a:rPr lang="ru-RU" sz="1200" spc="0" u="none">
                <a:solidFill>
                  <a:srgbClr val="2F658E">
                    <a:alpha val="100000"/>
                  </a:srgbClr>
                </a:solidFill>
                <a:latin typeface="Scada"/>
              </a:rPr>
              <a:t><![CDATA[Наименование мероприятия:
]]></a:t>
            </a:r>
            <a:r>
              <a:rPr lang="ru-RU" sz="1300" spc="0" u="none">
                <a:solidFill>
                  <a:srgbClr val="000000">
                    <a:alpha val="100000"/>
                  </a:srgbClr>
                </a:solidFill>
                <a:latin typeface="Scada"/>
              </a:rPr>
              <a:t><![CDATA[Установление причин образования долга с целью дальнейшего урегулирования вопроса погашения задолженности (рассрочка, отсрочка платежей).
]]></a:t>
            </a:r>
            <a:r>
              <a:rPr lang="ru-RU" sz="1200" spc="0" u="none">
                <a:solidFill>
                  <a:srgbClr val="2F658E">
                    <a:alpha val="100000"/>
                  </a:srgbClr>
                </a:solidFill>
                <a:latin typeface="Scada"/>
              </a:rPr>
              <a:t><![CDATA[
]]></a:t>
            </a:r>
            <a:r>
              <a:rPr lang="ru-RU" sz="1200" spc="0" u="none">
                <a:solidFill>
                  <a:srgbClr val="2F658E">
                    <a:alpha val="100000"/>
                  </a:srgbClr>
                </a:solidFill>
                <a:latin typeface="Scada"/>
              </a:rPr>
              <a:t><![CDATA[Эффект от мероприятия:
]]></a:t>
            </a:r>
            <a:r>
              <a:rPr lang="ru-RU" sz="1300" spc="0" u="none">
                <a:solidFill>
                  <a:srgbClr val="000000">
                    <a:alpha val="100000"/>
                  </a:srgbClr>
                </a:solidFill>
                <a:latin typeface="Scada"/>
              </a:rPr>
              <a:t><![CDATA[Проводится мониторинг задолженности в отношении договоров аренды земельных участков, по которым ошибочно начислялись платежи. Сокращение в результате перерасчета составило 358,0 тыс. рублей.  
]]></a:t>
            </a:r>
          </a:p>
        </p:txBody>
      </p:sp>
      <p:sp>
        <p:nvSpPr>
          <p:cNvPr id="6" name=""/>
          <p:cNvSpPr txBox="1"/>
          <p:nvPr/>
        </p:nvSpPr>
        <p:spPr>
          <a:xfrm>
            <a:off x="5581650" y="3419475"/>
            <a:ext cx="4676775" cy="361950"/>
          </a:xfrm>
          <a:prstGeom prst="rect">
            <a:avLst/>
          </a:prstGeom>
          <a:noFill/>
        </p:spPr>
        <p:txBody>
          <a:bodyPr anchor="t" rtlCol="0" bIns="45720" lIns="91440" rIns="91440" tIns="45720">
            <a:normAutofit/>
          </a:bodyPr>
          <a:lstStyle/>
          <a:p>
            <a:pPr algn="ctr" fontAlgn="t" marL="0" marR="0" indent="0" lvl="0">
              <a:lnSpc>
                <a:spcPct val="100000"/>
              </a:lnSpc>
            </a:pPr>
            <a:r>
              <a:rPr lang="ru-RU" b="1" sz="1200" spc="0" u="none">
                <a:solidFill>
                  <a:srgbClr val="009900">
                    <a:alpha val="100000"/>
                  </a:srgbClr>
                </a:solidFill>
                <a:latin typeface="Scada"/>
              </a:rPr>
              <a:t><![CDATA[СТАЛО:]]></a:t>
            </a:r>
          </a:p>
        </p:txBody>
      </p:sp>
      <p:pic>
        <p:nvPicPr>
          <p:cNvPr id="7" name="" descr=""/>
          <p:cNvPicPr>
            <a:picLocks noChangeAspect="1"/>
          </p:cNvPicPr>
          <p:nvPr/>
        </p:nvPicPr>
        <p:blipFill>
          <a:blip r:embed="rId3"/>
          <a:stretch>
            <a:fillRect/>
          </a:stretch>
        </p:blipFill>
        <p:spPr>
          <a:xfrm>
            <a:off x="5581650" y="3781425"/>
            <a:ext cx="4676775" cy="2628900"/>
          </a:xfrm>
          <a:prstGeom prst="rect">
            <a:avLst/>
          </a:prstGeom>
          <a:noFill/>
          <a:effectLst>
            <a:outerShdw blurRad="57150" dist="19050" dir="2700000" algn="br" rotWithShape="0">
              <a:srgbClr val="000000">
                <a:alpha val="5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80975" y="180975"/>
          <a:ext cx="10620375" cy="6838950"/>
          <a:chOff x="180975" y="180975"/>
          <a:chExt cx="10620375" cy="6838950"/>
        </a:xfrm>
      </p:grpSpPr>
      <p:pic>
        <p:nvPicPr>
          <p:cNvPr id="1" name="Logo" descr=""/>
          <p:cNvPicPr>
            <a:picLocks noChangeAspect="1"/>
          </p:cNvPicPr>
          <p:nvPr/>
        </p:nvPicPr>
        <p:blipFill>
          <a:blip r:embed="rId2"/>
          <a:stretch>
            <a:fillRect/>
          </a:stretch>
        </p:blipFill>
        <p:spPr>
          <a:xfrm>
            <a:off x="361950" y="219075"/>
            <a:ext cx="1543050" cy="428625"/>
          </a:xfrm>
          <a:prstGeom prst="rect">
            <a:avLst/>
          </a:prstGeom>
          <a:noFill/>
        </p:spPr>
      </p:pic>
      <p:sp>
        <p:nvSpPr>
          <p:cNvPr id="2" name=""/>
          <p:cNvSpPr txBox="1"/>
          <p:nvPr/>
        </p:nvSpPr>
        <p:spPr>
          <a:xfrm>
            <a:off x="361950" y="790575"/>
            <a:ext cx="10077450" cy="19050"/>
          </a:xfrm>
          <a:prstGeom prst="rect">
            <a:avLst/>
          </a:prstGeom>
          <a:solidFill>
            <a:srgbClr val="336699">
              <a:alpha val="100000"/>
            </a:srgbClr>
          </a:solidFill>
        </p:spPr>
        <p:txBody>
          <a:bodyPr rtlCol="0" bIns="45720" lIns="91440" rIns="91440" tIns="45720">
            <a:spAutoFit/>
          </a:bodyPr>
          <a:lstStyle/>
          <a:p>
            <a:pPr algn="l" fontAlgn="base" marL="0" marR="0" indent="0" lvl="0">
              <a:lnSpc>
                <a:spcPct val="100000"/>
              </a:lnSpc>
            </a:pPr>
          </a:p>
        </p:txBody>
      </p:sp>
      <p:sp>
        <p:nvSpPr>
          <p:cNvPr id="3" name=""/>
          <p:cNvSpPr txBox="1"/>
          <p:nvPr/>
        </p:nvSpPr>
        <p:spPr>
          <a:xfrm>
            <a:off x="7200900" y="752475"/>
            <a:ext cx="3238500" cy="57150"/>
          </a:xfrm>
          <a:prstGeom prst="rect">
            <a:avLst/>
          </a:prstGeom>
          <a:solidFill>
            <a:srgbClr val="336699">
              <a:alpha val="100000"/>
            </a:srgbClr>
          </a:solidFill>
        </p:spPr>
        <p:txBody>
          <a:bodyPr rtlCol="0" bIns="45720" lIns="91440" rIns="91440" tIns="45720">
            <a:spAutoFit/>
          </a:bodyPr>
          <a:lstStyle/>
          <a:p>
            <a:pPr algn="l" fontAlgn="base" marL="0" marR="0" indent="0" lvl="0">
              <a:lnSpc>
                <a:spcPct val="100000"/>
              </a:lnSpc>
            </a:pPr>
          </a:p>
        </p:txBody>
      </p:sp>
      <p:sp>
        <p:nvSpPr>
          <p:cNvPr id="4" name=""/>
          <p:cNvSpPr txBox="1"/>
          <p:nvPr/>
        </p:nvSpPr>
        <p:spPr>
          <a:xfrm>
            <a:off x="2524125" y="180975"/>
            <a:ext cx="7915275" cy="504825"/>
          </a:xfrm>
          <a:prstGeom prst="rect">
            <a:avLst/>
          </a:prstGeom>
          <a:noFill/>
        </p:spPr>
        <p:txBody>
          <a:bodyPr anchor="b" rtlCol="0" bIns="45720" lIns="91440" rIns="91440" tIns="45720">
            <a:normAutofit/>
          </a:bodyPr>
          <a:lstStyle/>
          <a:p>
            <a:pPr algn="r" fontAlgn="b" marL="0" marR="0" indent="0" lvl="0">
              <a:lnSpc>
                <a:spcPct val="100000"/>
              </a:lnSpc>
            </a:pPr>
            <a:r>
              <a:rPr lang="ru-RU" b="1" sz="2200" spc="0" u="none">
                <a:solidFill>
                  <a:srgbClr val="000000">
                    <a:alpha val="100000"/>
                  </a:srgbClr>
                </a:solidFill>
                <a:latin typeface="Scada"/>
              </a:rPr>
              <a:t><![CDATA[КАРТОЧКА ПРОЕКТА]]></a:t>
            </a:r>
          </a:p>
        </p:txBody>
      </p:sp>
      <p:cxnSp>
        <p:nvCxnSpPr>
          <p:cNvPr id="5" name=""/>
          <p:cNvCxnSpPr/>
          <p:nvPr/>
        </p:nvCxnSpPr>
        <p:spPr>
          <a:xfrm>
            <a:off x="5400675" y="895350"/>
            <a:ext cx="0" cy="5943600"/>
          </a:xfrm>
          <a:prstGeom prst="line">
            <a:avLst/>
          </a:prstGeom>
          <a:ln w="12700" cap="flat" cmpd="sng" algn="ctr">
            <a:solidFill>
              <a:srgbClr val="777777">
                <a:alpha val="100000"/>
              </a:srgbClr>
            </a:solidFill>
            <a:prstDash val="solid"/>
            <a:round/>
            <a:headEnd type="none" w="med" len="med"/>
            <a:tailEnd type="none" w="med" len="med"/>
          </a:ln>
        </p:spPr>
      </p:cxnSp>
      <p:cxnSp>
        <p:nvCxnSpPr>
          <p:cNvPr id="6" name=""/>
          <p:cNvCxnSpPr/>
          <p:nvPr/>
        </p:nvCxnSpPr>
        <p:spPr>
          <a:xfrm>
            <a:off x="180975" y="3343275"/>
            <a:ext cx="10439400" cy="0"/>
          </a:xfrm>
          <a:prstGeom prst="line">
            <a:avLst/>
          </a:prstGeom>
          <a:ln w="12700" cap="flat" cmpd="sng" algn="ctr">
            <a:solidFill>
              <a:srgbClr val="777777">
                <a:alpha val="100000"/>
              </a:srgbClr>
            </a:solidFill>
            <a:prstDash val="solid"/>
            <a:round/>
            <a:headEnd type="none" w="med" len="med"/>
            <a:tailEnd type="none" w="med" len="med"/>
          </a:ln>
        </p:spPr>
      </p:cxnSp>
      <p:sp>
        <p:nvSpPr>
          <p:cNvPr id="7" name=""/>
          <p:cNvSpPr txBox="1"/>
          <p:nvPr/>
        </p:nvSpPr>
        <p:spPr>
          <a:xfrm>
            <a:off x="361950" y="895350"/>
            <a:ext cx="4676775" cy="0"/>
          </a:xfrm>
          <a:prstGeom prst="rect">
            <a:avLst/>
          </a:prstGeom>
          <a:noFill/>
        </p:spPr>
        <p:txBody>
          <a:bodyPr anchor="t" rtlCol="0" bIns="45720" lIns="91440" rIns="91440" tIns="45720">
            <a:noAutofit/>
          </a:bodyPr>
          <a:lstStyle/>
          <a:p>
            <a:pPr algn="l" fontAlgn="t" marL="0" marR="0" indent="0" lvl="0">
              <a:lnSpc>
                <a:spcPct val="100000"/>
              </a:lnSpc>
            </a:pPr>
            <a:r>
              <a:rPr lang="ru-RU" b="1" sz="1200" spc="0" u="none">
                <a:solidFill>
                  <a:srgbClr val="000000">
                    <a:alpha val="100000"/>
                  </a:srgbClr>
                </a:solidFill>
                <a:latin typeface="Scada"/>
              </a:rPr>
              <a:t><![CDATA[1. Вовлеченные лица и рамки проекта]]></a:t>
            </a:r>
          </a:p>
        </p:txBody>
      </p:sp>
      <p:sp>
        <p:nvSpPr>
          <p:cNvPr id="8" name=""/>
          <p:cNvSpPr txBox="1"/>
          <p:nvPr/>
        </p:nvSpPr>
        <p:spPr>
          <a:xfrm>
            <a:off x="5762625" y="895350"/>
            <a:ext cx="4676775" cy="0"/>
          </a:xfrm>
          <a:prstGeom prst="rect">
            <a:avLst/>
          </a:prstGeom>
          <a:noFill/>
        </p:spPr>
        <p:txBody>
          <a:bodyPr anchor="t" rtlCol="0" bIns="45720" lIns="91440" rIns="91440" tIns="45720">
            <a:noAutofit/>
          </a:bodyPr>
          <a:lstStyle/>
          <a:p>
            <a:pPr algn="l" fontAlgn="t" marL="0" marR="0" indent="0" lvl="0">
              <a:lnSpc>
                <a:spcPct val="100000"/>
              </a:lnSpc>
            </a:pPr>
            <a:r>
              <a:rPr lang="ru-RU" b="1" sz="1200" spc="0" u="none">
                <a:solidFill>
                  <a:srgbClr val="000000">
                    <a:alpha val="100000"/>
                  </a:srgbClr>
                </a:solidFill>
                <a:latin typeface="Scada"/>
              </a:rPr>
              <a:t><![CDATA[2. Обоснование выбора]]></a:t>
            </a:r>
          </a:p>
        </p:txBody>
      </p:sp>
      <p:sp>
        <p:nvSpPr>
          <p:cNvPr id="9" name=""/>
          <p:cNvSpPr txBox="1"/>
          <p:nvPr/>
        </p:nvSpPr>
        <p:spPr>
          <a:xfrm>
            <a:off x="361950" y="1076325"/>
            <a:ext cx="4676775" cy="2162175"/>
          </a:xfrm>
          <a:prstGeom prst="rect">
            <a:avLst/>
          </a:prstGeom>
          <a:noFill/>
        </p:spPr>
        <p:txBody>
          <a:bodyPr anchor="t" rtlCol="0" bIns="45720" lIns="91440" rIns="91440" tIns="45720">
            <a:normAutofit/>
          </a:bodyPr>
          <a:lstStyle/>
          <a:p>
            <a:pPr algn="l" fontAlgn="t" marL="0" marR="0" indent="0" lvl="0">
              <a:lnSpc>
                <a:spcPct val="100000"/>
              </a:lnSpc>
            </a:pPr>
            <a:r>
              <a:rPr lang="ru-RU" b="1" sz="900" spc="0" u="none">
                <a:solidFill>
                  <a:srgbClr val="2F658E">
                    <a:alpha val="100000"/>
                  </a:srgbClr>
                </a:solidFill>
                <a:latin typeface="Scada"/>
              </a:rPr>
              <a:t><![CDATA[Заказчики процесса: 
]]></a:t>
            </a:r>
            <a:r>
              <a:rPr lang="ru-RU" sz="900" spc="0" u="none">
                <a:solidFill>
                  <a:srgbClr val="000000">
                    <a:alpha val="100000"/>
                  </a:srgbClr>
                </a:solidFill>
                <a:latin typeface="Scada"/>
              </a:rPr>
              <a:t><![CDATA[Глава Крестецкого муниципального округа Яковлев Сергей Анатольевич
]]></a:t>
            </a:r>
            <a:r>
              <a:rPr lang="ru-RU" b="1" sz="900" spc="0" u="none">
                <a:solidFill>
                  <a:srgbClr val="2F658E">
                    <a:alpha val="100000"/>
                  </a:srgbClr>
                </a:solidFill>
                <a:latin typeface="Scada"/>
              </a:rPr>
              <a:t><![CDATA[Периметр проекта: 
]]></a:t>
            </a:r>
            <a:r>
              <a:rPr lang="ru-RU" sz="900" spc="0" u="none">
                <a:solidFill>
                  <a:srgbClr val="000000">
                    <a:alpha val="100000"/>
                  </a:srgbClr>
                </a:solidFill>
                <a:latin typeface="Scada"/>
              </a:rPr>
              <a:t><![CDATA[Комитет по имущественным и земельным отношениям Администрации Крестецкого муниципального округа; отдел бюджетного учета и отчетности Администрации Крестецкого муниципального округа; административно-правовое управление Администрации Крестецкого муниципального округа; комитет финансов Администрации Крестецкого муниципального округа.
]]></a:t>
            </a:r>
            <a:r>
              <a:rPr lang="ru-RU" b="1" sz="900" spc="0" u="none">
                <a:solidFill>
                  <a:srgbClr val="2F658E">
                    <a:alpha val="100000"/>
                  </a:srgbClr>
                </a:solidFill>
                <a:latin typeface="Scada"/>
              </a:rPr>
              <a:t><![CDATA[Границы проекта: 
]]></a:t>
            </a:r>
            <a:r>
              <a:rPr lang="ru-RU" sz="900" spc="0" u="none">
                <a:solidFill>
                  <a:srgbClr val="000000">
                    <a:alpha val="100000"/>
                  </a:srgbClr>
                </a:solidFill>
                <a:latin typeface="Scada"/>
              </a:rPr>
              <a:t><![CDATA[От выявления должников с просроченной дебиторской задолженностью до закрытия работы с задолженностью (поступление средств в бюджет или списание безнадежной задолженности).
]]></a:t>
            </a:r>
            <a:r>
              <a:rPr lang="ru-RU" b="1" sz="900" spc="0" u="none">
                <a:solidFill>
                  <a:srgbClr val="2F658E">
                    <a:alpha val="100000"/>
                  </a:srgbClr>
                </a:solidFill>
                <a:latin typeface="Scada"/>
              </a:rPr>
              <a:t><![CDATA[Владелец процесса: 
]]></a:t>
            </a:r>
            <a:r>
              <a:rPr lang="ru-RU" sz="900" spc="0" u="none">
                <a:solidFill>
                  <a:srgbClr val="000000">
                    <a:alpha val="100000"/>
                  </a:srgbClr>
                </a:solidFill>
                <a:latin typeface="Scada"/>
              </a:rPr>
              <a:t><![CDATA[Христофорова Ольга Валентиновна]]></a:t>
            </a:r>
            <a:r>
              <a:rPr lang="ru-RU" sz="900" spc="0" u="none">
                <a:solidFill>
                  <a:srgbClr val="777777">
                    <a:alpha val="100000"/>
                  </a:srgbClr>
                </a:solidFill>
                <a:latin typeface="Scada"/>
              </a:rPr>
              <a:t><![CDATA[
Заместитель Главы администрации муниципального округа ]]></a:t>
            </a:r>
            <a:r>
              <a:rPr lang="ru-RU" sz="900" spc="0" u="none">
                <a:solidFill>
                  <a:srgbClr val="000000">
                    <a:alpha val="100000"/>
                  </a:srgbClr>
                </a:solidFill>
                <a:latin typeface="Scada"/>
              </a:rPr>
              <a:t><![CDATA[
]]></a:t>
            </a:r>
            <a:r>
              <a:rPr lang="ru-RU" b="1" sz="900" spc="0" u="none">
                <a:solidFill>
                  <a:srgbClr val="2F658E">
                    <a:alpha val="100000"/>
                  </a:srgbClr>
                </a:solidFill>
                <a:latin typeface="Scada"/>
              </a:rPr>
              <a:t><![CDATA[Руководитель проекта: 
]]></a:t>
            </a:r>
            <a:r>
              <a:rPr lang="ru-RU" sz="900" spc="0" u="none">
                <a:solidFill>
                  <a:srgbClr val="000000">
                    <a:alpha val="100000"/>
                  </a:srgbClr>
                </a:solidFill>
                <a:latin typeface="Scada"/>
              </a:rPr>
              <a:t><![CDATA[Яковлев Сергей Анатольевич]]></a:t>
            </a:r>
            <a:r>
              <a:rPr lang="ru-RU" sz="900" spc="0" u="none">
                <a:solidFill>
                  <a:srgbClr val="777777">
                    <a:alpha val="100000"/>
                  </a:srgbClr>
                </a:solidFill>
                <a:latin typeface="Scada"/>
              </a:rPr>
              <a:t><![CDATA[
Глава Крестецкого муниципального округа]]></a:t>
            </a:r>
            <a:r>
              <a:rPr lang="ru-RU" sz="900" spc="0" u="none">
                <a:solidFill>
                  <a:srgbClr val="000000">
                    <a:alpha val="100000"/>
                  </a:srgbClr>
                </a:solidFill>
                <a:latin typeface="Scada"/>
              </a:rPr>
              <a:t><![CDATA[
]]></a:t>
            </a:r>
            <a:r>
              <a:rPr lang="ru-RU" b="1" sz="900" spc="0" u="none">
                <a:solidFill>
                  <a:srgbClr val="2F658E">
                    <a:alpha val="100000"/>
                  </a:srgbClr>
                </a:solidFill>
                <a:latin typeface="Scada"/>
              </a:rPr>
              <a:t><![CDATA[Команда проекта: 
]]></a:t>
            </a:r>
            <a:r>
              <a:rPr lang="ru-RU" sz="900" spc="0" u="none">
                <a:solidFill>
                  <a:srgbClr val="000000">
                    <a:alpha val="100000"/>
                  </a:srgbClr>
                </a:solidFill>
                <a:latin typeface="Scada"/>
              </a:rPr>
              <a:t><![CDATA[Маркова Мария Сергеевна]]></a:t>
            </a:r>
            <a:r>
              <a:rPr lang="ru-RU" sz="900" spc="0" u="none">
                <a:solidFill>
                  <a:srgbClr val="000000">
                    <a:alpha val="100000"/>
                  </a:srgbClr>
                </a:solidFill>
                <a:latin typeface="Scada"/>
              </a:rPr>
              <a:t><![CDATA[; ]]></a:t>
            </a:r>
            <a:r>
              <a:rPr lang="ru-RU" sz="900" spc="0" u="none">
                <a:solidFill>
                  <a:srgbClr val="000000">
                    <a:alpha val="100000"/>
                  </a:srgbClr>
                </a:solidFill>
                <a:latin typeface="Scada"/>
              </a:rPr>
              <a:t><![CDATA[Матвеева Людмила Владимировна]]></a:t>
            </a:r>
            <a:r>
              <a:rPr lang="ru-RU" sz="900" spc="0" u="none">
                <a:solidFill>
                  <a:srgbClr val="000000">
                    <a:alpha val="100000"/>
                  </a:srgbClr>
                </a:solidFill>
                <a:latin typeface="Scada"/>
              </a:rPr>
              <a:t><![CDATA[; ]]></a:t>
            </a:r>
            <a:r>
              <a:rPr lang="ru-RU" sz="900" spc="0" u="none">
                <a:solidFill>
                  <a:srgbClr val="000000">
                    <a:alpha val="100000"/>
                  </a:srgbClr>
                </a:solidFill>
                <a:latin typeface="Scada"/>
              </a:rPr>
              <a:t><![CDATA[Ожерельева Ольга Николаевна]]></a:t>
            </a:r>
            <a:r>
              <a:rPr lang="ru-RU" sz="900" spc="0" u="none">
                <a:solidFill>
                  <a:srgbClr val="000000">
                    <a:alpha val="100000"/>
                  </a:srgbClr>
                </a:solidFill>
                <a:latin typeface="Scada"/>
              </a:rPr>
              <a:t><![CDATA[; ]]></a:t>
            </a:r>
            <a:r>
              <a:rPr lang="ru-RU" sz="900" spc="0" u="none">
                <a:solidFill>
                  <a:srgbClr val="000000">
                    <a:alpha val="100000"/>
                  </a:srgbClr>
                </a:solidFill>
                <a:latin typeface="Scada"/>
              </a:rPr>
              <a:t><![CDATA[Сергачева Наталья Вячеславовна]]></a:t>
            </a:r>
            <a:r>
              <a:rPr lang="ru-RU" sz="900" spc="0" u="none">
                <a:solidFill>
                  <a:srgbClr val="000000">
                    <a:alpha val="100000"/>
                  </a:srgbClr>
                </a:solidFill>
                <a:latin typeface="Scada"/>
              </a:rPr>
              <a:t><![CDATA[; ]]></a:t>
            </a:r>
            <a:r>
              <a:rPr lang="ru-RU" sz="900" spc="0" u="none">
                <a:solidFill>
                  <a:srgbClr val="000000">
                    <a:alpha val="100000"/>
                  </a:srgbClr>
                </a:solidFill>
                <a:latin typeface="Scada"/>
              </a:rPr>
              <a:t><![CDATA[Ухова Марианна Андреевна]]></a:t>
            </a:r>
            <a:r>
              <a:rPr lang="ru-RU" sz="900" spc="0" u="none">
                <a:solidFill>
                  <a:srgbClr val="000000">
                    <a:alpha val="100000"/>
                  </a:srgbClr>
                </a:solidFill>
                <a:latin typeface="Scada"/>
              </a:rPr>
              <a:t><![CDATA[; ]]></a:t>
            </a:r>
            <a:r>
              <a:rPr lang="ru-RU" sz="900" spc="0" u="none">
                <a:solidFill>
                  <a:srgbClr val="000000">
                    <a:alpha val="100000"/>
                  </a:srgbClr>
                </a:solidFill>
                <a:latin typeface="Scada"/>
              </a:rPr>
              <a:t><![CDATA[Филиппова Наталья Алексеевна]]></a:t>
            </a:r>
            <a:r>
              <a:rPr lang="ru-RU" sz="900" spc="0" u="none">
                <a:solidFill>
                  <a:srgbClr val="000000">
                    <a:alpha val="100000"/>
                  </a:srgbClr>
                </a:solidFill>
                <a:latin typeface="Scada"/>
              </a:rPr>
              <a:t><![CDATA[; ]]></a:t>
            </a:r>
          </a:p>
        </p:txBody>
      </p:sp>
      <p:sp>
        <p:nvSpPr>
          <p:cNvPr id="10" name=""/>
          <p:cNvSpPr txBox="1"/>
          <p:nvPr/>
        </p:nvSpPr>
        <p:spPr>
          <a:xfrm>
            <a:off x="5762625" y="1076325"/>
            <a:ext cx="4676775" cy="2162175"/>
          </a:xfrm>
          <a:prstGeom prst="rect">
            <a:avLst/>
          </a:prstGeom>
          <a:noFill/>
        </p:spPr>
        <p:txBody>
          <a:bodyPr anchor="t" rtlCol="0" bIns="45720" lIns="91440" rIns="91440" tIns="45720">
            <a:normAutofit/>
          </a:bodyPr>
          <a:lstStyle/>
          <a:p>
            <a:pPr algn="l" fontAlgn="t" marL="0" marR="0" indent="0" lvl="0">
              <a:lnSpc>
                <a:spcPct val="100000"/>
              </a:lnSpc>
            </a:pPr>
            <a:r>
              <a:rPr lang="ru-RU" b="1" sz="900" spc="0" u="none">
                <a:solidFill>
                  <a:srgbClr val="2F658E">
                    <a:alpha val="100000"/>
                  </a:srgbClr>
                </a:solidFill>
                <a:latin typeface="Scada"/>
              </a:rPr>
              <a:t><![CDATA[Описание проблемы: 
]]></a:t>
            </a:r>
            <a:r>
              <a:rPr lang="ru-RU" sz="900" spc="0" u="none">
                <a:solidFill>
                  <a:srgbClr val="000000">
                    <a:alpha val="100000"/>
                  </a:srgbClr>
                </a:solidFill>
                <a:latin typeface="Scada"/>
              </a:rPr>
              <a:t><![CDATA[1. Сокращение поступления доходов в бюджет округа.  
2. Риски увеличения безнадежной к взысканию задолженности в связи с истечение срока исковой давности.   
3. Длительный процесс взыскания просроченной дебиторской задолженности.
]]></a:t>
            </a:r>
            <a:r>
              <a:rPr lang="ru-RU" b="1" sz="900" spc="0" u="none">
                <a:solidFill>
                  <a:srgbClr val="2F658E">
                    <a:alpha val="100000"/>
                  </a:srgbClr>
                </a:solidFill>
                <a:latin typeface="Scada"/>
              </a:rPr>
              <a:t><![CDATA[Ключевой риск: 
]]></a:t>
            </a:r>
            <a:r>
              <a:rPr lang="ru-RU" sz="900" spc="0" u="none">
                <a:solidFill>
                  <a:srgbClr val="000000">
                    <a:alpha val="100000"/>
                  </a:srgbClr>
                </a:solidFill>
                <a:latin typeface="Scada"/>
              </a:rPr>
              <a:t><![CDATA[Отсутствие возможности оперативно взыскать задолженность, несет в себе угрозу невыполнения социально значимых проектов муниципального округа.]]></a:t>
            </a:r>
          </a:p>
        </p:txBody>
      </p:sp>
      <p:sp>
        <p:nvSpPr>
          <p:cNvPr id="11" name=""/>
          <p:cNvSpPr txBox="1"/>
          <p:nvPr/>
        </p:nvSpPr>
        <p:spPr>
          <a:xfrm>
            <a:off x="361950" y="3419475"/>
            <a:ext cx="4676775" cy="0"/>
          </a:xfrm>
          <a:prstGeom prst="rect">
            <a:avLst/>
          </a:prstGeom>
          <a:noFill/>
        </p:spPr>
        <p:txBody>
          <a:bodyPr anchor="t" rtlCol="0" bIns="45720" lIns="91440" rIns="91440" tIns="45720">
            <a:noAutofit/>
          </a:bodyPr>
          <a:lstStyle/>
          <a:p>
            <a:pPr algn="l" fontAlgn="t" marL="0" marR="0" indent="0" lvl="0">
              <a:lnSpc>
                <a:spcPct val="100000"/>
              </a:lnSpc>
            </a:pPr>
            <a:r>
              <a:rPr lang="ru-RU" b="1" sz="1200" spc="0" u="none">
                <a:solidFill>
                  <a:srgbClr val="000000">
                    <a:alpha val="100000"/>
                  </a:srgbClr>
                </a:solidFill>
                <a:latin typeface="Scada"/>
              </a:rPr>
              <a:t><![CDATA[3. Цели и плановый эффект]]></a:t>
            </a:r>
          </a:p>
        </p:txBody>
      </p:sp>
      <p:sp>
        <p:nvSpPr>
          <p:cNvPr id="12" name=""/>
          <p:cNvSpPr txBox="1"/>
          <p:nvPr/>
        </p:nvSpPr>
        <p:spPr>
          <a:xfrm>
            <a:off x="5762625" y="3419475"/>
            <a:ext cx="4676775" cy="0"/>
          </a:xfrm>
          <a:prstGeom prst="rect">
            <a:avLst/>
          </a:prstGeom>
          <a:noFill/>
        </p:spPr>
        <p:txBody>
          <a:bodyPr anchor="t" rtlCol="0" bIns="45720" lIns="91440" rIns="91440" tIns="45720">
            <a:noAutofit/>
          </a:bodyPr>
          <a:lstStyle/>
          <a:p>
            <a:pPr algn="l" fontAlgn="t" marL="0" marR="0" indent="0" lvl="0">
              <a:lnSpc>
                <a:spcPct val="100000"/>
              </a:lnSpc>
            </a:pPr>
            <a:r>
              <a:rPr lang="ru-RU" b="1" sz="1200" spc="0" u="none">
                <a:solidFill>
                  <a:srgbClr val="000000">
                    <a:alpha val="100000"/>
                  </a:srgbClr>
                </a:solidFill>
                <a:latin typeface="Scada"/>
              </a:rPr>
              <a:t><![CDATA[4. Ключевые события проекта]]></a:t>
            </a:r>
          </a:p>
        </p:txBody>
      </p:sp>
      <p:graphicFrame>
        <p:nvGraphicFramePr>
          <p:cNvPr id="13" name="" descr=""/>
          <p:cNvGraphicFramePr>
            <a:graphicFrameLocks noGrp="1"/>
          </p:cNvGraphicFramePr>
          <p:nvPr/>
        </p:nvGraphicFramePr>
        <p:xfrm>
          <a:off x="361950" y="3781425"/>
          <a:ext cx="0" cy="0"/>
        </p:xfrm>
        <a:graphic>
          <a:graphicData uri="http://schemas.openxmlformats.org/drawingml/2006/table">
            <a:tbl>
              <a:tblPr firstRow="1" bandRow="1"/>
              <a:tblGrid>
                <a:gridCol w="3238500"/>
                <a:gridCol w="723900"/>
                <a:gridCol w="723900"/>
              </a:tblGrid>
              <a:tr h="0">
                <a:tc>
                  <a:txBody>
                    <a:bodyPr wrap="square" rtlCol="0">
                      <a:spAutoFit/>
                    </a:bodyPr>
                    <a:lstStyle/>
                    <a:p>
                      <a:pPr algn="l" fontAlgn="t" marL="38100" marR="38100" indent="0" lvl="0">
                        <a:lnSpc>
                          <a:spcPct val="100000"/>
                        </a:lnSpc>
                      </a:pPr>
                      <a:r>
                        <a:rPr lang="ru-RU" b="1" sz="900" spc="0" u="none">
                          <a:solidFill>
                            <a:srgbClr val="000000">
                              <a:alpha val="100000"/>
                            </a:srgbClr>
                          </a:solidFill>
                          <a:latin typeface="Scada"/>
                        </a:rPr>
                        <a:t><![CDATA[Показатель]]></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a:txBody>
                    <a:bodyPr wrap="square" rtlCol="0">
                      <a:spAutoFit/>
                    </a:bodyPr>
                    <a:lstStyle/>
                    <a:p>
                      <a:pPr algn="l" fontAlgn="t" marL="38100" marR="38100" indent="0" lvl="0">
                        <a:lnSpc>
                          <a:spcPct val="100000"/>
                        </a:lnSpc>
                      </a:pPr>
                      <a:r>
                        <a:rPr lang="ru-RU" b="1" sz="900" spc="0" u="none">
                          <a:solidFill>
                            <a:srgbClr val="000000">
                              <a:alpha val="100000"/>
                            </a:srgbClr>
                          </a:solidFill>
                          <a:latin typeface="Scada"/>
                        </a:rPr>
                        <a:t><![CDATA[База]]></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a:txBody>
                    <a:bodyPr wrap="square" rtlCol="0">
                      <a:spAutoFit/>
                    </a:bodyPr>
                    <a:lstStyle/>
                    <a:p>
                      <a:pPr algn="l" fontAlgn="t" marL="38100" marR="38100" indent="0" lvl="0">
                        <a:lnSpc>
                          <a:spcPct val="100000"/>
                        </a:lnSpc>
                      </a:pPr>
                      <a:r>
                        <a:rPr lang="ru-RU" b="1" sz="900" spc="0" u="none">
                          <a:solidFill>
                            <a:srgbClr val="000000">
                              <a:alpha val="100000"/>
                            </a:srgbClr>
                          </a:solidFill>
                          <a:latin typeface="Scada"/>
                        </a:rPr>
                        <a:t><![CDATA[Цель]]></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r>
              <a:tr h="0">
                <a:tc>
                  <a:txBody>
                    <a:bodyPr wrap="square" rtlCol="0">
                      <a:spAutoFit/>
                    </a:bodyPr>
                    <a:lstStyle/>
                    <a:p>
                      <a:pPr algn="l" fontAlgn="t" marL="38100" marR="38100" indent="0" lvl="0">
                        <a:lnSpc>
                          <a:spcPct val="100000"/>
                        </a:lnSpc>
                      </a:pPr>
                      <a:r>
                        <a:rPr lang="ru-RU" sz="900" spc="0" u="none">
                          <a:solidFill>
                            <a:srgbClr val="000000">
                              <a:alpha val="100000"/>
                            </a:srgbClr>
                          </a:solidFill>
                          <a:latin typeface="Scada"/>
                        </a:rPr>
                        <a:t><![CDATA[Время процесса, раб.дн.]]></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900" spc="0" u="none">
                          <a:solidFill>
                            <a:srgbClr val="000000">
                              <a:alpha val="100000"/>
                            </a:srgbClr>
                          </a:solidFill>
                          <a:latin typeface="Scada"/>
                        </a:rPr>
                        <a:t><![CDATA[14 рабочих дней]]></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900" spc="0" u="none">
                          <a:solidFill>
                            <a:srgbClr val="000000">
                              <a:alpha val="100000"/>
                            </a:srgbClr>
                          </a:solidFill>
                          <a:latin typeface="Scada"/>
                        </a:rPr>
                        <a:t><![CDATA[10 рабочих дней]]></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0">
                <a:tc>
                  <a:txBody>
                    <a:bodyPr wrap="square" rtlCol="0">
                      <a:spAutoFit/>
                    </a:bodyPr>
                    <a:lstStyle/>
                    <a:p>
                      <a:pPr algn="l" fontAlgn="t" marL="38100" marR="38100" indent="0" lvl="0">
                        <a:lnSpc>
                          <a:spcPct val="100000"/>
                        </a:lnSpc>
                      </a:pPr>
                      <a:r>
                        <a:rPr lang="ru-RU" sz="900" spc="0" u="none">
                          <a:solidFill>
                            <a:srgbClr val="000000">
                              <a:alpha val="100000"/>
                            </a:srgbClr>
                          </a:solidFill>
                          <a:latin typeface="Scada"/>
                        </a:rPr>
                        <a:t><![CDATA[Количество претензий, направленных должникам, шт.]]></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900" spc="0" u="none">
                          <a:solidFill>
                            <a:srgbClr val="000000">
                              <a:alpha val="100000"/>
                            </a:srgbClr>
                          </a:solidFill>
                          <a:latin typeface="Scada"/>
                        </a:rPr>
                        <a:t><![CDATA[20]]></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900" spc="0" u="none">
                          <a:solidFill>
                            <a:srgbClr val="000000">
                              <a:alpha val="100000"/>
                            </a:srgbClr>
                          </a:solidFill>
                          <a:latin typeface="Scada"/>
                        </a:rPr>
                        <a:t><![CDATA[100]]></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0">
                <a:tc>
                  <a:txBody>
                    <a:bodyPr wrap="square" rtlCol="0">
                      <a:spAutoFit/>
                    </a:bodyPr>
                    <a:lstStyle/>
                    <a:p>
                      <a:pPr algn="l" fontAlgn="t" marL="38100" marR="38100" indent="0" lvl="0">
                        <a:lnSpc>
                          <a:spcPct val="100000"/>
                        </a:lnSpc>
                      </a:pPr>
                      <a:r>
                        <a:rPr lang="ru-RU" sz="900" spc="0" u="none">
                          <a:solidFill>
                            <a:srgbClr val="000000">
                              <a:alpha val="100000"/>
                            </a:srgbClr>
                          </a:solidFill>
                          <a:latin typeface="Scada"/>
                        </a:rPr>
                        <a:t><![CDATA[Количество проведенных комиссии по выявлению и списания задолженности, шт.]]></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900" spc="0" u="none">
                          <a:solidFill>
                            <a:srgbClr val="000000">
                              <a:alpha val="100000"/>
                            </a:srgbClr>
                          </a:solidFill>
                          <a:latin typeface="Scada"/>
                        </a:rPr>
                        <a:t><![CDATA[2]]></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900" spc="0" u="none">
                          <a:solidFill>
                            <a:srgbClr val="000000">
                              <a:alpha val="100000"/>
                            </a:srgbClr>
                          </a:solidFill>
                          <a:latin typeface="Scada"/>
                        </a:rPr>
                        <a:t><![CDATA[4]]></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0">
                <a:tc>
                  <a:txBody>
                    <a:bodyPr wrap="square" rtlCol="0">
                      <a:spAutoFit/>
                    </a:bodyPr>
                    <a:lstStyle/>
                    <a:p>
                      <a:pPr algn="l" fontAlgn="t" marL="38100" marR="38100" indent="0" lvl="0">
                        <a:lnSpc>
                          <a:spcPct val="100000"/>
                        </a:lnSpc>
                      </a:pPr>
                      <a:r>
                        <a:rPr lang="ru-RU" sz="900" spc="0" u="none">
                          <a:solidFill>
                            <a:srgbClr val="000000">
                              <a:alpha val="100000"/>
                            </a:srgbClr>
                          </a:solidFill>
                          <a:latin typeface="Scada"/>
                        </a:rPr>
                        <a:t><![CDATA[Количество направленных в суд заявлений о взыскании задолженности, шт.]]></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900" spc="0" u="none">
                          <a:solidFill>
                            <a:srgbClr val="000000">
                              <a:alpha val="100000"/>
                            </a:srgbClr>
                          </a:solidFill>
                          <a:latin typeface="Scada"/>
                        </a:rPr>
                        <a:t><![CDATA[66]]></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900" spc="0" u="none">
                          <a:solidFill>
                            <a:srgbClr val="000000">
                              <a:alpha val="100000"/>
                            </a:srgbClr>
                          </a:solidFill>
                          <a:latin typeface="Scada"/>
                        </a:rPr>
                        <a:t><![CDATA[80]]></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0">
                <a:tc>
                  <a:txBody>
                    <a:bodyPr wrap="square" rtlCol="0">
                      <a:spAutoFit/>
                    </a:bodyPr>
                    <a:lstStyle/>
                    <a:p>
                      <a:pPr algn="l" fontAlgn="t" marL="38100" marR="38100" indent="0" lvl="0">
                        <a:lnSpc>
                          <a:spcPct val="100000"/>
                        </a:lnSpc>
                      </a:pPr>
                      <a:r>
                        <a:rPr lang="ru-RU" sz="900" spc="0" u="none">
                          <a:solidFill>
                            <a:srgbClr val="000000">
                              <a:alpha val="100000"/>
                            </a:srgbClr>
                          </a:solidFill>
                          <a:latin typeface="Scada"/>
                        </a:rPr>
                        <a:t><![CDATA[Снижение просроченной дебиторской задолженности, %]]></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900" spc="0" u="none">
                          <a:solidFill>
                            <a:srgbClr val="000000">
                              <a:alpha val="100000"/>
                            </a:srgbClr>
                          </a:solidFill>
                          <a:latin typeface="Scada"/>
                        </a:rPr>
                        <a:t><![CDATA[1]]></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900" spc="0" u="none">
                          <a:solidFill>
                            <a:srgbClr val="000000">
                              <a:alpha val="100000"/>
                            </a:srgbClr>
                          </a:solidFill>
                          <a:latin typeface="Scada"/>
                        </a:rPr>
                        <a:t><![CDATA[10]]></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bl>
          </a:graphicData>
        </a:graphic>
      </p:graphicFrame>
      <p:graphicFrame>
        <p:nvGraphicFramePr>
          <p:cNvPr id="14" name="" descr=""/>
          <p:cNvGraphicFramePr>
            <a:graphicFrameLocks noGrp="1"/>
          </p:cNvGraphicFramePr>
          <p:nvPr/>
        </p:nvGraphicFramePr>
        <p:xfrm>
          <a:off x="5581650" y="3781425"/>
          <a:ext cx="0" cy="0"/>
        </p:xfrm>
        <a:graphic>
          <a:graphicData uri="http://schemas.openxmlformats.org/drawingml/2006/table">
            <a:tbl>
              <a:tblPr firstRow="1" bandRow="1"/>
              <a:tblGrid>
                <a:gridCol w="3419475"/>
                <a:gridCol w="723900"/>
                <a:gridCol w="723900"/>
              </a:tblGrid>
              <a:tr h="0">
                <a:tc>
                  <a:txBody>
                    <a:bodyPr wrap="square" rtlCol="0">
                      <a:spAutoFit/>
                    </a:bodyPr>
                    <a:lstStyle/>
                    <a:p>
                      <a:pPr algn="l" fontAlgn="t" marL="38100" marR="38100" indent="0" lvl="0">
                        <a:lnSpc>
                          <a:spcPct val="100000"/>
                        </a:lnSpc>
                      </a:pPr>
                      <a:r>
                        <a:rPr lang="ru-RU" b="1" sz="800" spc="0" u="none">
                          <a:solidFill>
                            <a:srgbClr val="000000">
                              <a:alpha val="100000"/>
                            </a:srgbClr>
                          </a:solidFill>
                          <a:latin typeface="Scada"/>
                        </a:rPr>
                        <a:t><![CDATA[Наименование]]></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a:txBody>
                    <a:bodyPr wrap="square" rtlCol="0">
                      <a:spAutoFit/>
                    </a:bodyPr>
                    <a:lstStyle/>
                    <a:p>
                      <a:pPr algn="l" fontAlgn="t" marL="38100" marR="38100" indent="0" lvl="0">
                        <a:lnSpc>
                          <a:spcPct val="100000"/>
                        </a:lnSpc>
                      </a:pPr>
                      <a:r>
                        <a:rPr lang="ru-RU" b="1" sz="800" spc="0" u="none">
                          <a:solidFill>
                            <a:srgbClr val="000000">
                              <a:alpha val="100000"/>
                            </a:srgbClr>
                          </a:solidFill>
                          <a:latin typeface="Scada"/>
                        </a:rPr>
                        <a:t><![CDATA[Начало]]></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a:txBody>
                    <a:bodyPr wrap="square" rtlCol="0">
                      <a:spAutoFit/>
                    </a:bodyPr>
                    <a:lstStyle/>
                    <a:p>
                      <a:pPr algn="l" fontAlgn="t" marL="38100" marR="38100" indent="0" lvl="0">
                        <a:lnSpc>
                          <a:spcPct val="100000"/>
                        </a:lnSpc>
                      </a:pPr>
                      <a:r>
                        <a:rPr lang="ru-RU" b="1" sz="800" spc="0" u="none">
                          <a:solidFill>
                            <a:srgbClr val="000000">
                              <a:alpha val="100000"/>
                            </a:srgbClr>
                          </a:solidFill>
                          <a:latin typeface="Scada"/>
                        </a:rPr>
                        <a:t><![CDATA[Окончание]]></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r>
              <a:tr h="0">
                <a:tc>
                  <a:txBody>
                    <a:bodyPr wrap="square" rtlCol="0">
                      <a:spAutoFit/>
                    </a:bodyPr>
                    <a:lstStyle/>
                    <a:p>
                      <a:pPr algn="l" fontAlgn="t" marL="38100" marR="38100" indent="0" lvl="0">
                        <a:lnSpc>
                          <a:spcPct val="100000"/>
                        </a:lnSpc>
                      </a:pPr>
                      <a:r>
                        <a:rPr lang="ru-RU" sz="800" spc="0" u="none">
                          <a:solidFill>
                            <a:srgbClr val="000000">
                              <a:alpha val="100000"/>
                            </a:srgbClr>
                          </a:solidFill>
                          <a:latin typeface="Scada"/>
                        </a:rPr>
                        <a:t><![CDATA[Старт проекта]]></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800" spc="0" u="none">
                          <a:solidFill>
                            <a:srgbClr val="000000">
                              <a:alpha val="100000"/>
                            </a:srgbClr>
                          </a:solidFill>
                          <a:latin typeface="Scada"/>
                        </a:rPr>
                        <a:t><![CDATA[10.02.2025]]></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800" spc="0" u="none">
                          <a:solidFill>
                            <a:srgbClr val="000000">
                              <a:alpha val="100000"/>
                            </a:srgbClr>
                          </a:solidFill>
                          <a:latin typeface="Scada"/>
                        </a:rPr>
                        <a:t><![CDATA[ ]]></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0">
                <a:tc>
                  <a:txBody>
                    <a:bodyPr wrap="square" rtlCol="0">
                      <a:spAutoFit/>
                    </a:bodyPr>
                    <a:lstStyle/>
                    <a:p>
                      <a:pPr algn="l" fontAlgn="t" marL="38100" marR="38100" indent="0" lvl="0">
                        <a:lnSpc>
                          <a:spcPct val="100000"/>
                        </a:lnSpc>
                      </a:pPr>
                      <a:r>
                        <a:rPr lang="ru-RU" sz="800" spc="0" u="none">
                          <a:solidFill>
                            <a:srgbClr val="000000">
                              <a:alpha val="100000"/>
                            </a:srgbClr>
                          </a:solidFill>
                          <a:latin typeface="Scada"/>
                        </a:rPr>
                        <a:t><![CDATA[1. Диагностика и целевое состояние]]></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9EDFF">
                        <a:alpha val="100000"/>
                      </a:srgbClr>
                    </a:solidFill>
                  </a:tcPr>
                </a:tc>
                <a:tc>
                  <a:txBody>
                    <a:bodyPr wrap="square" rtlCol="0">
                      <a:spAutoFit/>
                    </a:bodyPr>
                    <a:lstStyle/>
                    <a:p>
                      <a:pPr algn="l" fontAlgn="t" marL="38100" marR="38100" indent="0" lvl="0">
                        <a:lnSpc>
                          <a:spcPct val="100000"/>
                        </a:lnSpc>
                      </a:pPr>
                      <a:r>
                        <a:rPr lang="ru-RU" sz="800" spc="0" u="none">
                          <a:solidFill>
                            <a:srgbClr val="000000">
                              <a:alpha val="100000"/>
                            </a:srgbClr>
                          </a:solidFill>
                          <a:latin typeface="Scada"/>
                        </a:rPr>
                        <a:t><![CDATA[10.02.2025]]></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9EDFF">
                        <a:alpha val="100000"/>
                      </a:srgbClr>
                    </a:solidFill>
                  </a:tcPr>
                </a:tc>
                <a:tc>
                  <a:txBody>
                    <a:bodyPr wrap="square" rtlCol="0">
                      <a:spAutoFit/>
                    </a:bodyPr>
                    <a:lstStyle/>
                    <a:p>
                      <a:pPr algn="l" fontAlgn="t" marL="38100" marR="38100" indent="0" lvl="0">
                        <a:lnSpc>
                          <a:spcPct val="100000"/>
                        </a:lnSpc>
                      </a:pPr>
                      <a:r>
                        <a:rPr lang="ru-RU" sz="800" spc="0" u="none">
                          <a:solidFill>
                            <a:srgbClr val="000000">
                              <a:alpha val="100000"/>
                            </a:srgbClr>
                          </a:solidFill>
                          <a:latin typeface="Scada"/>
                        </a:rPr>
                        <a:t><![CDATA[10.03.2025]]></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9EDFF">
                        <a:alpha val="100000"/>
                      </a:srgbClr>
                    </a:solidFill>
                  </a:tcPr>
                </a:tc>
              </a:tr>
              <a:tr h="0">
                <a:tc>
                  <a:txBody>
                    <a:bodyPr wrap="square" rtlCol="0">
                      <a:spAutoFit/>
                    </a:bodyPr>
                    <a:lstStyle/>
                    <a:p>
                      <a:pPr algn="l" fontAlgn="t" marL="104775" marR="38100" indent="0" lvl="0">
                        <a:lnSpc>
                          <a:spcPct val="100000"/>
                        </a:lnSpc>
                      </a:pPr>
                      <a:r>
                        <a:rPr lang="ru-RU" sz="800" spc="0" u="none">
                          <a:solidFill>
                            <a:srgbClr val="000000">
                              <a:alpha val="100000"/>
                            </a:srgbClr>
                          </a:solidFill>
                          <a:latin typeface="Scada"/>
                        </a:rPr>
                        <a:t><![CDATA[1.1. Разработка текущей карты процесса]]></a:t>
                      </a:r>
                    </a:p>
                  </a:txBody>
                  <a:tcPr anchor="t" marL="104775"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800" spc="0" u="none">
                          <a:solidFill>
                            <a:srgbClr val="000000">
                              <a:alpha val="100000"/>
                            </a:srgbClr>
                          </a:solidFill>
                          <a:latin typeface="Scada"/>
                        </a:rPr>
                        <a:t><![CDATA[10.02.2025]]></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800" spc="0" u="none">
                          <a:solidFill>
                            <a:srgbClr val="000000">
                              <a:alpha val="100000"/>
                            </a:srgbClr>
                          </a:solidFill>
                          <a:latin typeface="Scada"/>
                        </a:rPr>
                        <a:t><![CDATA[19.02.2025]]></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0">
                <a:tc>
                  <a:txBody>
                    <a:bodyPr wrap="square" rtlCol="0">
                      <a:spAutoFit/>
                    </a:bodyPr>
                    <a:lstStyle/>
                    <a:p>
                      <a:pPr algn="l" fontAlgn="t" marL="104775" marR="38100" indent="0" lvl="0">
                        <a:lnSpc>
                          <a:spcPct val="100000"/>
                        </a:lnSpc>
                      </a:pPr>
                      <a:r>
                        <a:rPr lang="ru-RU" sz="800" spc="0" u="none">
                          <a:solidFill>
                            <a:srgbClr val="000000">
                              <a:alpha val="100000"/>
                            </a:srgbClr>
                          </a:solidFill>
                          <a:latin typeface="Scada"/>
                        </a:rPr>
                        <a:t><![CDATA[1.2. Сбор фактических данных]]></a:t>
                      </a:r>
                    </a:p>
                  </a:txBody>
                  <a:tcPr anchor="t" marL="104775"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800" spc="0" u="none">
                          <a:solidFill>
                            <a:srgbClr val="000000">
                              <a:alpha val="100000"/>
                            </a:srgbClr>
                          </a:solidFill>
                          <a:latin typeface="Scada"/>
                        </a:rPr>
                        <a:t><![CDATA[10.02.2025]]></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800" spc="0" u="none">
                          <a:solidFill>
                            <a:srgbClr val="000000">
                              <a:alpha val="100000"/>
                            </a:srgbClr>
                          </a:solidFill>
                          <a:latin typeface="Scada"/>
                        </a:rPr>
                        <a:t><![CDATA[21.02.2025]]></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0">
                <a:tc>
                  <a:txBody>
                    <a:bodyPr wrap="square" rtlCol="0">
                      <a:spAutoFit/>
                    </a:bodyPr>
                    <a:lstStyle/>
                    <a:p>
                      <a:pPr algn="l" fontAlgn="t" marL="104775" marR="38100" indent="0" lvl="0">
                        <a:lnSpc>
                          <a:spcPct val="100000"/>
                        </a:lnSpc>
                      </a:pPr>
                      <a:r>
                        <a:rPr lang="ru-RU" sz="800" spc="0" u="none">
                          <a:solidFill>
                            <a:srgbClr val="000000">
                              <a:alpha val="100000"/>
                            </a:srgbClr>
                          </a:solidFill>
                          <a:latin typeface="Scada"/>
                        </a:rPr>
                        <a:t><![CDATA[1.3. Разработка целевой карты процесса]]></a:t>
                      </a:r>
                    </a:p>
                  </a:txBody>
                  <a:tcPr anchor="t" marL="104775"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800" spc="0" u="none">
                          <a:solidFill>
                            <a:srgbClr val="000000">
                              <a:alpha val="100000"/>
                            </a:srgbClr>
                          </a:solidFill>
                          <a:latin typeface="Scada"/>
                        </a:rPr>
                        <a:t><![CDATA[24.02.2025]]></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800" spc="0" u="none">
                          <a:solidFill>
                            <a:srgbClr val="000000">
                              <a:alpha val="100000"/>
                            </a:srgbClr>
                          </a:solidFill>
                          <a:latin typeface="Scada"/>
                        </a:rPr>
                        <a:t><![CDATA[10.03.2025]]></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0">
                <a:tc>
                  <a:txBody>
                    <a:bodyPr wrap="square" rtlCol="0">
                      <a:spAutoFit/>
                    </a:bodyPr>
                    <a:lstStyle/>
                    <a:p>
                      <a:pPr algn="l" fontAlgn="t" marL="104775" marR="38100" indent="0" lvl="0">
                        <a:lnSpc>
                          <a:spcPct val="100000"/>
                        </a:lnSpc>
                      </a:pPr>
                      <a:r>
                        <a:rPr lang="ru-RU" sz="800" spc="0" u="none">
                          <a:solidFill>
                            <a:srgbClr val="000000">
                              <a:alpha val="100000"/>
                            </a:srgbClr>
                          </a:solidFill>
                          <a:latin typeface="Scada"/>
                        </a:rPr>
                        <a:t><![CDATA[1.4. Разработка плана мероприятий]]></a:t>
                      </a:r>
                    </a:p>
                  </a:txBody>
                  <a:tcPr anchor="t" marL="104775"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800" spc="0" u="none">
                          <a:solidFill>
                            <a:srgbClr val="000000">
                              <a:alpha val="100000"/>
                            </a:srgbClr>
                          </a:solidFill>
                          <a:latin typeface="Scada"/>
                        </a:rPr>
                        <a:t><![CDATA[24.02.2025]]></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800" spc="0" u="none">
                          <a:solidFill>
                            <a:srgbClr val="000000">
                              <a:alpha val="100000"/>
                            </a:srgbClr>
                          </a:solidFill>
                          <a:latin typeface="Scada"/>
                        </a:rPr>
                        <a:t><![CDATA[10.03.2025]]></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0">
                <a:tc>
                  <a:txBody>
                    <a:bodyPr wrap="square" rtlCol="0">
                      <a:spAutoFit/>
                    </a:bodyPr>
                    <a:lstStyle/>
                    <a:p>
                      <a:pPr algn="l" fontAlgn="t" marL="38100" marR="38100" indent="0" lvl="0">
                        <a:lnSpc>
                          <a:spcPct val="100000"/>
                        </a:lnSpc>
                      </a:pPr>
                      <a:r>
                        <a:rPr lang="ru-RU" sz="800" spc="0" u="none">
                          <a:solidFill>
                            <a:srgbClr val="000000">
                              <a:alpha val="100000"/>
                            </a:srgbClr>
                          </a:solidFill>
                          <a:latin typeface="Scada"/>
                        </a:rPr>
                        <a:t><![CDATA[2. Реализация плана мероприятий по улучшению]]></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9EDFF">
                        <a:alpha val="100000"/>
                      </a:srgbClr>
                    </a:solidFill>
                  </a:tcPr>
                </a:tc>
                <a:tc>
                  <a:txBody>
                    <a:bodyPr wrap="square" rtlCol="0">
                      <a:spAutoFit/>
                    </a:bodyPr>
                    <a:lstStyle/>
                    <a:p>
                      <a:pPr algn="l" fontAlgn="t" marL="38100" marR="38100" indent="0" lvl="0">
                        <a:lnSpc>
                          <a:spcPct val="100000"/>
                        </a:lnSpc>
                      </a:pPr>
                      <a:r>
                        <a:rPr lang="ru-RU" sz="800" spc="0" u="none">
                          <a:solidFill>
                            <a:srgbClr val="000000">
                              <a:alpha val="100000"/>
                            </a:srgbClr>
                          </a:solidFill>
                          <a:latin typeface="Scada"/>
                        </a:rPr>
                        <a:t><![CDATA[11.03.2025]]></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9EDFF">
                        <a:alpha val="100000"/>
                      </a:srgbClr>
                    </a:solidFill>
                  </a:tcPr>
                </a:tc>
                <a:tc>
                  <a:txBody>
                    <a:bodyPr wrap="square" rtlCol="0">
                      <a:spAutoFit/>
                    </a:bodyPr>
                    <a:lstStyle/>
                    <a:p>
                      <a:pPr algn="l" fontAlgn="t" marL="38100" marR="38100" indent="0" lvl="0">
                        <a:lnSpc>
                          <a:spcPct val="100000"/>
                        </a:lnSpc>
                      </a:pPr>
                      <a:r>
                        <a:rPr lang="ru-RU" sz="800" spc="0" u="none">
                          <a:solidFill>
                            <a:srgbClr val="000000">
                              <a:alpha val="100000"/>
                            </a:srgbClr>
                          </a:solidFill>
                          <a:latin typeface="Scada"/>
                        </a:rPr>
                        <a:t><![CDATA[10.04.2025]]></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9EDFF">
                        <a:alpha val="100000"/>
                      </a:srgbClr>
                    </a:solidFill>
                  </a:tcPr>
                </a:tc>
              </a:tr>
              <a:tr h="0">
                <a:tc>
                  <a:txBody>
                    <a:bodyPr wrap="square" rtlCol="0">
                      <a:spAutoFit/>
                    </a:bodyPr>
                    <a:lstStyle/>
                    <a:p>
                      <a:pPr algn="l" fontAlgn="t" marL="104775" marR="38100" indent="0" lvl="0">
                        <a:lnSpc>
                          <a:spcPct val="100000"/>
                        </a:lnSpc>
                      </a:pPr>
                      <a:r>
                        <a:rPr lang="ru-RU" sz="800" spc="0" u="none">
                          <a:solidFill>
                            <a:srgbClr val="000000">
                              <a:alpha val="100000"/>
                            </a:srgbClr>
                          </a:solidFill>
                          <a:latin typeface="Scada"/>
                        </a:rPr>
                        <a:t><![CDATA[2.1. Совещание по защите подходов внедрения]]></a:t>
                      </a:r>
                    </a:p>
                  </a:txBody>
                  <a:tcPr anchor="t" marL="104775"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800" spc="0" u="none">
                          <a:solidFill>
                            <a:srgbClr val="000000">
                              <a:alpha val="100000"/>
                            </a:srgbClr>
                          </a:solidFill>
                          <a:latin typeface="Scada"/>
                        </a:rPr>
                        <a:t><![CDATA[11.04.2025]]></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800" spc="0" u="none">
                          <a:solidFill>
                            <a:srgbClr val="000000">
                              <a:alpha val="100000"/>
                            </a:srgbClr>
                          </a:solidFill>
                          <a:latin typeface="Scada"/>
                        </a:rPr>
                        <a:t><![CDATA[11.04.2025]]></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0">
                <a:tc>
                  <a:txBody>
                    <a:bodyPr wrap="square" rtlCol="0">
                      <a:spAutoFit/>
                    </a:bodyPr>
                    <a:lstStyle/>
                    <a:p>
                      <a:pPr algn="l" fontAlgn="t" marL="104775" marR="38100" indent="0" lvl="0">
                        <a:lnSpc>
                          <a:spcPct val="100000"/>
                        </a:lnSpc>
                      </a:pPr>
                      <a:r>
                        <a:rPr lang="ru-RU" sz="800" spc="0" u="none">
                          <a:solidFill>
                            <a:srgbClr val="000000">
                              <a:alpha val="100000"/>
                            </a:srgbClr>
                          </a:solidFill>
                          <a:latin typeface="Scada"/>
                        </a:rPr>
                        <a:t><![CDATA[2.2. Внедрение мероприятий]]></a:t>
                      </a:r>
                    </a:p>
                  </a:txBody>
                  <a:tcPr anchor="t" marL="104775"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800" spc="0" u="none">
                          <a:solidFill>
                            <a:srgbClr val="000000">
                              <a:alpha val="100000"/>
                            </a:srgbClr>
                          </a:solidFill>
                          <a:latin typeface="Scada"/>
                        </a:rPr>
                        <a:t><![CDATA[12.04.2025]]></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800" spc="0" u="none">
                          <a:solidFill>
                            <a:srgbClr val="000000">
                              <a:alpha val="100000"/>
                            </a:srgbClr>
                          </a:solidFill>
                          <a:latin typeface="Scada"/>
                        </a:rPr>
                        <a:t><![CDATA[10.04.2025]]></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0">
                <a:tc>
                  <a:txBody>
                    <a:bodyPr wrap="square" rtlCol="0">
                      <a:spAutoFit/>
                    </a:bodyPr>
                    <a:lstStyle/>
                    <a:p>
                      <a:pPr algn="l" fontAlgn="t" marL="38100" marR="38100" indent="0" lvl="0">
                        <a:lnSpc>
                          <a:spcPct val="100000"/>
                        </a:lnSpc>
                      </a:pPr>
                      <a:r>
                        <a:rPr lang="ru-RU" sz="800" spc="0" u="none">
                          <a:solidFill>
                            <a:srgbClr val="000000">
                              <a:alpha val="100000"/>
                            </a:srgbClr>
                          </a:solidFill>
                          <a:latin typeface="Scada"/>
                        </a:rPr>
                        <a:t><![CDATA[3. Анализ результатов и закрытие проекта]]></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9EDFF">
                        <a:alpha val="100000"/>
                      </a:srgbClr>
                    </a:solidFill>
                  </a:tcPr>
                </a:tc>
                <a:tc>
                  <a:txBody>
                    <a:bodyPr wrap="square" rtlCol="0">
                      <a:spAutoFit/>
                    </a:bodyPr>
                    <a:lstStyle/>
                    <a:p>
                      <a:pPr algn="l" fontAlgn="t" marL="38100" marR="38100" indent="0" lvl="0">
                        <a:lnSpc>
                          <a:spcPct val="100000"/>
                        </a:lnSpc>
                      </a:pPr>
                      <a:r>
                        <a:rPr lang="ru-RU" sz="800" spc="0" u="none">
                          <a:solidFill>
                            <a:srgbClr val="000000">
                              <a:alpha val="100000"/>
                            </a:srgbClr>
                          </a:solidFill>
                          <a:latin typeface="Scada"/>
                        </a:rPr>
                        <a:t><![CDATA[11.04.2025]]></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9EDFF">
                        <a:alpha val="100000"/>
                      </a:srgbClr>
                    </a:solidFill>
                  </a:tcPr>
                </a:tc>
                <a:tc>
                  <a:txBody>
                    <a:bodyPr wrap="square" rtlCol="0">
                      <a:spAutoFit/>
                    </a:bodyPr>
                    <a:lstStyle/>
                    <a:p>
                      <a:pPr algn="l" fontAlgn="t" marL="38100" marR="38100" indent="0" lvl="0">
                        <a:lnSpc>
                          <a:spcPct val="100000"/>
                        </a:lnSpc>
                      </a:pPr>
                      <a:r>
                        <a:rPr lang="ru-RU" sz="800" spc="0" u="none">
                          <a:solidFill>
                            <a:srgbClr val="000000">
                              <a:alpha val="100000"/>
                            </a:srgbClr>
                          </a:solidFill>
                          <a:latin typeface="Scada"/>
                        </a:rPr>
                        <a:t><![CDATA[19.05.2025]]></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9EDFF">
                        <a:alpha val="100000"/>
                      </a:srgbClr>
                    </a:solidFill>
                  </a:tcPr>
                </a:tc>
              </a:tr>
              <a:tr h="0">
                <a:tc>
                  <a:txBody>
                    <a:bodyPr wrap="square" rtlCol="0">
                      <a:spAutoFit/>
                    </a:bodyPr>
                    <a:lstStyle/>
                    <a:p>
                      <a:pPr algn="l" fontAlgn="t" marL="104775" marR="38100" indent="0" lvl="0">
                        <a:lnSpc>
                          <a:spcPct val="100000"/>
                        </a:lnSpc>
                      </a:pPr>
                      <a:r>
                        <a:rPr lang="ru-RU" sz="800" spc="0" u="none">
                          <a:solidFill>
                            <a:srgbClr val="000000">
                              <a:alpha val="100000"/>
                            </a:srgbClr>
                          </a:solidFill>
                          <a:latin typeface="Scada"/>
                        </a:rPr>
                        <a:t><![CDATA[3.1. Мониторинг достигнутых результатов]]></a:t>
                      </a:r>
                    </a:p>
                  </a:txBody>
                  <a:tcPr anchor="t" marL="104775"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800" spc="0" u="none">
                          <a:solidFill>
                            <a:srgbClr val="000000">
                              <a:alpha val="100000"/>
                            </a:srgbClr>
                          </a:solidFill>
                          <a:latin typeface="Scada"/>
                        </a:rPr>
                        <a:t><![CDATA[11.04.2025]]></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800" spc="0" u="none">
                          <a:solidFill>
                            <a:srgbClr val="000000">
                              <a:alpha val="100000"/>
                            </a:srgbClr>
                          </a:solidFill>
                          <a:latin typeface="Scada"/>
                        </a:rPr>
                        <a:t><![CDATA[10.05.2025]]></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0">
                <a:tc>
                  <a:txBody>
                    <a:bodyPr wrap="square" rtlCol="0">
                      <a:spAutoFit/>
                    </a:bodyPr>
                    <a:lstStyle/>
                    <a:p>
                      <a:pPr algn="l" fontAlgn="t" marL="104775" marR="38100" indent="0" lvl="0">
                        <a:lnSpc>
                          <a:spcPct val="100000"/>
                        </a:lnSpc>
                      </a:pPr>
                      <a:r>
                        <a:rPr lang="ru-RU" sz="800" spc="0" u="none">
                          <a:solidFill>
                            <a:srgbClr val="000000">
                              <a:alpha val="100000"/>
                            </a:srgbClr>
                          </a:solidFill>
                          <a:latin typeface="Scada"/>
                        </a:rPr>
                        <a:t><![CDATA[3.2. Оформление карты достигнутого состояния процесса]]></a:t>
                      </a:r>
                    </a:p>
                  </a:txBody>
                  <a:tcPr anchor="t" marL="104775"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800" spc="0" u="none">
                          <a:solidFill>
                            <a:srgbClr val="000000">
                              <a:alpha val="100000"/>
                            </a:srgbClr>
                          </a:solidFill>
                          <a:latin typeface="Scada"/>
                        </a:rPr>
                        <a:t><![CDATA[11.05.2025]]></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800" spc="0" u="none">
                          <a:solidFill>
                            <a:srgbClr val="000000">
                              <a:alpha val="100000"/>
                            </a:srgbClr>
                          </a:solidFill>
                          <a:latin typeface="Scada"/>
                        </a:rPr>
                        <a:t><![CDATA[11.05.2025]]></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0">
                <a:tc>
                  <a:txBody>
                    <a:bodyPr wrap="square" rtlCol="0">
                      <a:spAutoFit/>
                    </a:bodyPr>
                    <a:lstStyle/>
                    <a:p>
                      <a:pPr algn="l" fontAlgn="t" marL="104775" marR="38100" indent="0" lvl="0">
                        <a:lnSpc>
                          <a:spcPct val="100000"/>
                        </a:lnSpc>
                      </a:pPr>
                      <a:r>
                        <a:rPr lang="ru-RU" sz="800" spc="0" u="none">
                          <a:solidFill>
                            <a:srgbClr val="000000">
                              <a:alpha val="100000"/>
                            </a:srgbClr>
                          </a:solidFill>
                          <a:latin typeface="Scada"/>
                        </a:rPr>
                        <a:t><![CDATA[3.3. Разработка стандарта/норматива и тиражирование]]></a:t>
                      </a:r>
                    </a:p>
                  </a:txBody>
                  <a:tcPr anchor="t" marL="104775"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800" spc="0" u="none">
                          <a:solidFill>
                            <a:srgbClr val="000000">
                              <a:alpha val="100000"/>
                            </a:srgbClr>
                          </a:solidFill>
                          <a:latin typeface="Scada"/>
                        </a:rPr>
                        <a:t><![CDATA[12.05.2025]]></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800" spc="0" u="none">
                          <a:solidFill>
                            <a:srgbClr val="000000">
                              <a:alpha val="100000"/>
                            </a:srgbClr>
                          </a:solidFill>
                          <a:latin typeface="Scada"/>
                        </a:rPr>
                        <a:t><![CDATA[16.05.2025]]></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0">
                <a:tc>
                  <a:txBody>
                    <a:bodyPr wrap="square" rtlCol="0">
                      <a:spAutoFit/>
                    </a:bodyPr>
                    <a:lstStyle/>
                    <a:p>
                      <a:pPr algn="l" fontAlgn="t" marL="104775" marR="38100" indent="0" lvl="0">
                        <a:lnSpc>
                          <a:spcPct val="100000"/>
                        </a:lnSpc>
                      </a:pPr>
                      <a:r>
                        <a:rPr lang="ru-RU" sz="800" spc="0" u="none">
                          <a:solidFill>
                            <a:srgbClr val="000000">
                              <a:alpha val="100000"/>
                            </a:srgbClr>
                          </a:solidFill>
                          <a:latin typeface="Scada"/>
                        </a:rPr>
                        <a:t><![CDATA[3.4. Закрытие проекта (отчет руководителю)]]></a:t>
                      </a:r>
                    </a:p>
                  </a:txBody>
                  <a:tcPr anchor="t" marL="104775"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800" spc="0" u="none">
                          <a:solidFill>
                            <a:srgbClr val="000000">
                              <a:alpha val="100000"/>
                            </a:srgbClr>
                          </a:solidFill>
                          <a:latin typeface="Scada"/>
                        </a:rPr>
                        <a:t><![CDATA[17.05.2025]]></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800" spc="0" u="none">
                          <a:solidFill>
                            <a:srgbClr val="000000">
                              <a:alpha val="100000"/>
                            </a:srgbClr>
                          </a:solidFill>
                          <a:latin typeface="Scada"/>
                        </a:rPr>
                        <a:t><![CDATA[19.05.2025]]></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61950" y="180975"/>
          <a:ext cx="10439400" cy="6410325"/>
          <a:chOff x="361950" y="180975"/>
          <a:chExt cx="10439400" cy="6410325"/>
        </a:xfrm>
      </p:grpSpPr>
      <p:pic>
        <p:nvPicPr>
          <p:cNvPr id="1" name="Logo" descr=""/>
          <p:cNvPicPr>
            <a:picLocks noChangeAspect="1"/>
          </p:cNvPicPr>
          <p:nvPr/>
        </p:nvPicPr>
        <p:blipFill>
          <a:blip r:embed="rId2"/>
          <a:stretch>
            <a:fillRect/>
          </a:stretch>
        </p:blipFill>
        <p:spPr>
          <a:xfrm>
            <a:off x="361950" y="219075"/>
            <a:ext cx="1543050" cy="428625"/>
          </a:xfrm>
          <a:prstGeom prst="rect">
            <a:avLst/>
          </a:prstGeom>
          <a:noFill/>
        </p:spPr>
      </p:pic>
      <p:sp>
        <p:nvSpPr>
          <p:cNvPr id="2" name=""/>
          <p:cNvSpPr txBox="1"/>
          <p:nvPr/>
        </p:nvSpPr>
        <p:spPr>
          <a:xfrm>
            <a:off x="361950" y="790575"/>
            <a:ext cx="10077450" cy="19050"/>
          </a:xfrm>
          <a:prstGeom prst="rect">
            <a:avLst/>
          </a:prstGeom>
          <a:solidFill>
            <a:srgbClr val="336699">
              <a:alpha val="100000"/>
            </a:srgbClr>
          </a:solidFill>
        </p:spPr>
        <p:txBody>
          <a:bodyPr rtlCol="0" bIns="45720" lIns="91440" rIns="91440" tIns="45720">
            <a:spAutoFit/>
          </a:bodyPr>
          <a:lstStyle/>
          <a:p>
            <a:pPr algn="l" fontAlgn="base" marL="0" marR="0" indent="0" lvl="0">
              <a:lnSpc>
                <a:spcPct val="100000"/>
              </a:lnSpc>
            </a:pPr>
          </a:p>
        </p:txBody>
      </p:sp>
      <p:sp>
        <p:nvSpPr>
          <p:cNvPr id="3" name=""/>
          <p:cNvSpPr txBox="1"/>
          <p:nvPr/>
        </p:nvSpPr>
        <p:spPr>
          <a:xfrm>
            <a:off x="7200900" y="752475"/>
            <a:ext cx="3238500" cy="57150"/>
          </a:xfrm>
          <a:prstGeom prst="rect">
            <a:avLst/>
          </a:prstGeom>
          <a:solidFill>
            <a:srgbClr val="336699">
              <a:alpha val="100000"/>
            </a:srgbClr>
          </a:solidFill>
        </p:spPr>
        <p:txBody>
          <a:bodyPr rtlCol="0" bIns="45720" lIns="91440" rIns="91440" tIns="45720">
            <a:spAutoFit/>
          </a:bodyPr>
          <a:lstStyle/>
          <a:p>
            <a:pPr algn="l" fontAlgn="base" marL="0" marR="0" indent="0" lvl="0">
              <a:lnSpc>
                <a:spcPct val="100000"/>
              </a:lnSpc>
            </a:pPr>
          </a:p>
        </p:txBody>
      </p:sp>
      <p:sp>
        <p:nvSpPr>
          <p:cNvPr id="4" name=""/>
          <p:cNvSpPr txBox="1"/>
          <p:nvPr/>
        </p:nvSpPr>
        <p:spPr>
          <a:xfrm>
            <a:off x="2524125" y="180975"/>
            <a:ext cx="7915275" cy="504825"/>
          </a:xfrm>
          <a:prstGeom prst="rect">
            <a:avLst/>
          </a:prstGeom>
          <a:noFill/>
        </p:spPr>
        <p:txBody>
          <a:bodyPr anchor="b" rtlCol="0" bIns="45720" lIns="91440" rIns="91440" tIns="45720">
            <a:normAutofit/>
          </a:bodyPr>
          <a:lstStyle/>
          <a:p>
            <a:pPr algn="r" fontAlgn="b" marL="0" marR="0" indent="0" lvl="0">
              <a:lnSpc>
                <a:spcPct val="100000"/>
              </a:lnSpc>
            </a:pPr>
            <a:r>
              <a:rPr lang="ru-RU" b="1" sz="2200" spc="0" u="none">
                <a:solidFill>
                  <a:srgbClr val="000000">
                    <a:alpha val="100000"/>
                  </a:srgbClr>
                </a:solidFill>
                <a:latin typeface="Scada"/>
              </a:rPr>
              <a:t><![CDATA[ПРИЛОЖЕНИЯ - ЭФФЕКТ ОТ ВНЕДРЕНИЯ 5 / 6]]></a:t>
            </a:r>
          </a:p>
        </p:txBody>
      </p:sp>
      <p:sp>
        <p:nvSpPr>
          <p:cNvPr id="5" name=""/>
          <p:cNvSpPr txBox="1"/>
          <p:nvPr/>
        </p:nvSpPr>
        <p:spPr>
          <a:xfrm>
            <a:off x="361950" y="1076325"/>
            <a:ext cx="10077450" cy="2162175"/>
          </a:xfrm>
          <a:prstGeom prst="rect">
            <a:avLst/>
          </a:prstGeom>
          <a:noFill/>
        </p:spPr>
        <p:txBody>
          <a:bodyPr anchor="t" rtlCol="0" bIns="45720" lIns="91440" rIns="91440" tIns="45720">
            <a:normAutofit/>
          </a:bodyPr>
          <a:lstStyle/>
          <a:p>
            <a:pPr algn="l" fontAlgn="t" marL="0" marR="0" indent="0" lvl="0">
              <a:lnSpc>
                <a:spcPct val="100000"/>
              </a:lnSpc>
            </a:pPr>
            <a:r>
              <a:rPr lang="ru-RU" sz="1200" spc="0" u="none">
                <a:solidFill>
                  <a:srgbClr val="2F658E">
                    <a:alpha val="100000"/>
                  </a:srgbClr>
                </a:solidFill>
                <a:latin typeface="Scada"/>
              </a:rPr>
              <a:t><![CDATA[Наименование мероприятия:
]]></a:t>
            </a:r>
            <a:r>
              <a:rPr lang="ru-RU" sz="1300" spc="0" u="none">
                <a:solidFill>
                  <a:srgbClr val="000000">
                    <a:alpha val="100000"/>
                  </a:srgbClr>
                </a:solidFill>
                <a:latin typeface="Scada"/>
              </a:rPr>
              <a:t><![CDATA[Внедрение электронной отправки квитанций об оплате; внедрение обмена данных с электронной системой ГИС ГМП, платежной системой СБЕРБАНК
]]></a:t>
            </a:r>
            <a:r>
              <a:rPr lang="ru-RU" sz="1200" spc="0" u="none">
                <a:solidFill>
                  <a:srgbClr val="2F658E">
                    <a:alpha val="100000"/>
                  </a:srgbClr>
                </a:solidFill>
                <a:latin typeface="Scada"/>
              </a:rPr>
              <a:t><![CDATA[
]]></a:t>
            </a:r>
            <a:r>
              <a:rPr lang="ru-RU" sz="1200" spc="0" u="none">
                <a:solidFill>
                  <a:srgbClr val="2F658E">
                    <a:alpha val="100000"/>
                  </a:srgbClr>
                </a:solidFill>
                <a:latin typeface="Scada"/>
              </a:rPr>
              <a:t><![CDATA[Эффект от мероприятия:
]]></a:t>
            </a:r>
            <a:r>
              <a:rPr lang="ru-RU" sz="1300" spc="0" u="none">
                <a:solidFill>
                  <a:srgbClr val="000000">
                    <a:alpha val="100000"/>
                  </a:srgbClr>
                </a:solidFill>
                <a:latin typeface="Scada"/>
              </a:rPr>
              <a:t><![CDATA[Электронный документооборот, снижение расходов на приобретение конвертов, бумаги и заправку картриджей на 80,0 тыс. рублей
]]></a:t>
            </a:r>
          </a:p>
        </p:txBody>
      </p:sp>
      <p:sp>
        <p:nvSpPr>
          <p:cNvPr id="6" name=""/>
          <p:cNvSpPr txBox="1"/>
          <p:nvPr/>
        </p:nvSpPr>
        <p:spPr>
          <a:xfrm>
            <a:off x="361950" y="3419475"/>
            <a:ext cx="4676775" cy="361950"/>
          </a:xfrm>
          <a:prstGeom prst="rect">
            <a:avLst/>
          </a:prstGeom>
          <a:noFill/>
        </p:spPr>
        <p:txBody>
          <a:bodyPr anchor="t" rtlCol="0" bIns="45720" lIns="91440" rIns="91440" tIns="45720">
            <a:normAutofit/>
          </a:bodyPr>
          <a:lstStyle/>
          <a:p>
            <a:pPr algn="ctr" fontAlgn="t" marL="0" marR="0" indent="0" lvl="0">
              <a:lnSpc>
                <a:spcPct val="100000"/>
              </a:lnSpc>
            </a:pPr>
            <a:r>
              <a:rPr lang="ru-RU" b="1" sz="1200" spc="0" u="none">
                <a:solidFill>
                  <a:srgbClr val="990000">
                    <a:alpha val="100000"/>
                  </a:srgbClr>
                </a:solidFill>
                <a:latin typeface="Scada"/>
              </a:rPr>
              <a:t><![CDATA[БЫЛО:]]></a:t>
            </a:r>
          </a:p>
        </p:txBody>
      </p:sp>
      <p:pic>
        <p:nvPicPr>
          <p:cNvPr id="7" name="" descr=""/>
          <p:cNvPicPr>
            <a:picLocks noChangeAspect="1"/>
          </p:cNvPicPr>
          <p:nvPr/>
        </p:nvPicPr>
        <p:blipFill>
          <a:blip r:embed="rId3"/>
          <a:stretch>
            <a:fillRect/>
          </a:stretch>
        </p:blipFill>
        <p:spPr>
          <a:xfrm>
            <a:off x="361950" y="3781425"/>
            <a:ext cx="4676775" cy="2628900"/>
          </a:xfrm>
          <a:prstGeom prst="rect">
            <a:avLst/>
          </a:prstGeom>
          <a:noFill/>
          <a:effectLst>
            <a:outerShdw blurRad="57150" dist="19050" dir="2700000" algn="br" rotWithShape="0">
              <a:srgbClr val="000000">
                <a:alpha val="50000"/>
              </a:srgbClr>
            </a:outerShdw>
          </a:effectLst>
        </p:spPr>
      </p:pic>
      <p:sp>
        <p:nvSpPr>
          <p:cNvPr id="8" name=""/>
          <p:cNvSpPr txBox="1"/>
          <p:nvPr/>
        </p:nvSpPr>
        <p:spPr>
          <a:xfrm>
            <a:off x="5581650" y="3419475"/>
            <a:ext cx="4676775" cy="361950"/>
          </a:xfrm>
          <a:prstGeom prst="rect">
            <a:avLst/>
          </a:prstGeom>
          <a:noFill/>
        </p:spPr>
        <p:txBody>
          <a:bodyPr anchor="t" rtlCol="0" bIns="45720" lIns="91440" rIns="91440" tIns="45720">
            <a:normAutofit/>
          </a:bodyPr>
          <a:lstStyle/>
          <a:p>
            <a:pPr algn="ctr" fontAlgn="t" marL="0" marR="0" indent="0" lvl="0">
              <a:lnSpc>
                <a:spcPct val="100000"/>
              </a:lnSpc>
            </a:pPr>
            <a:r>
              <a:rPr lang="ru-RU" b="1" sz="1200" spc="0" u="none">
                <a:solidFill>
                  <a:srgbClr val="009900">
                    <a:alpha val="100000"/>
                  </a:srgbClr>
                </a:solidFill>
                <a:latin typeface="Scada"/>
              </a:rPr>
              <a:t><![CDATA[СТАЛО:]]></a:t>
            </a:r>
          </a:p>
        </p:txBody>
      </p:sp>
      <p:pic>
        <p:nvPicPr>
          <p:cNvPr id="9" name="" descr=""/>
          <p:cNvPicPr>
            <a:picLocks noChangeAspect="1"/>
          </p:cNvPicPr>
          <p:nvPr/>
        </p:nvPicPr>
        <p:blipFill>
          <a:blip r:embed="rId4"/>
          <a:stretch>
            <a:fillRect/>
          </a:stretch>
        </p:blipFill>
        <p:spPr>
          <a:xfrm>
            <a:off x="5581650" y="3781425"/>
            <a:ext cx="4676775" cy="2628900"/>
          </a:xfrm>
          <a:prstGeom prst="rect">
            <a:avLst/>
          </a:prstGeom>
          <a:noFill/>
          <a:effectLst>
            <a:outerShdw blurRad="57150" dist="19050" dir="2700000" algn="br" rotWithShape="0">
              <a:srgbClr val="000000">
                <a:alpha val="50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61950" y="180975"/>
          <a:ext cx="10439400" cy="7200900"/>
          <a:chOff x="361950" y="180975"/>
          <a:chExt cx="10439400" cy="7200900"/>
        </a:xfrm>
      </p:grpSpPr>
      <p:pic>
        <p:nvPicPr>
          <p:cNvPr id="1" name="Logo" descr=""/>
          <p:cNvPicPr>
            <a:picLocks noChangeAspect="1"/>
          </p:cNvPicPr>
          <p:nvPr/>
        </p:nvPicPr>
        <p:blipFill>
          <a:blip r:embed="rId2"/>
          <a:stretch>
            <a:fillRect/>
          </a:stretch>
        </p:blipFill>
        <p:spPr>
          <a:xfrm>
            <a:off x="361950" y="219075"/>
            <a:ext cx="1543050" cy="428625"/>
          </a:xfrm>
          <a:prstGeom prst="rect">
            <a:avLst/>
          </a:prstGeom>
          <a:noFill/>
        </p:spPr>
      </p:pic>
      <p:sp>
        <p:nvSpPr>
          <p:cNvPr id="2" name=""/>
          <p:cNvSpPr txBox="1"/>
          <p:nvPr/>
        </p:nvSpPr>
        <p:spPr>
          <a:xfrm>
            <a:off x="361950" y="790575"/>
            <a:ext cx="10077450" cy="19050"/>
          </a:xfrm>
          <a:prstGeom prst="rect">
            <a:avLst/>
          </a:prstGeom>
          <a:solidFill>
            <a:srgbClr val="336699">
              <a:alpha val="100000"/>
            </a:srgbClr>
          </a:solidFill>
        </p:spPr>
        <p:txBody>
          <a:bodyPr rtlCol="0" bIns="45720" lIns="91440" rIns="91440" tIns="45720">
            <a:spAutoFit/>
          </a:bodyPr>
          <a:lstStyle/>
          <a:p>
            <a:pPr algn="l" fontAlgn="base" marL="0" marR="0" indent="0" lvl="0">
              <a:lnSpc>
                <a:spcPct val="100000"/>
              </a:lnSpc>
            </a:pPr>
          </a:p>
        </p:txBody>
      </p:sp>
      <p:sp>
        <p:nvSpPr>
          <p:cNvPr id="3" name=""/>
          <p:cNvSpPr txBox="1"/>
          <p:nvPr/>
        </p:nvSpPr>
        <p:spPr>
          <a:xfrm>
            <a:off x="7200900" y="752475"/>
            <a:ext cx="3238500" cy="57150"/>
          </a:xfrm>
          <a:prstGeom prst="rect">
            <a:avLst/>
          </a:prstGeom>
          <a:solidFill>
            <a:srgbClr val="336699">
              <a:alpha val="100000"/>
            </a:srgbClr>
          </a:solidFill>
        </p:spPr>
        <p:txBody>
          <a:bodyPr rtlCol="0" bIns="45720" lIns="91440" rIns="91440" tIns="45720">
            <a:spAutoFit/>
          </a:bodyPr>
          <a:lstStyle/>
          <a:p>
            <a:pPr algn="l" fontAlgn="base" marL="0" marR="0" indent="0" lvl="0">
              <a:lnSpc>
                <a:spcPct val="100000"/>
              </a:lnSpc>
            </a:pPr>
          </a:p>
        </p:txBody>
      </p:sp>
      <p:sp>
        <p:nvSpPr>
          <p:cNvPr id="4" name=""/>
          <p:cNvSpPr txBox="1"/>
          <p:nvPr/>
        </p:nvSpPr>
        <p:spPr>
          <a:xfrm>
            <a:off x="2524125" y="180975"/>
            <a:ext cx="7915275" cy="504825"/>
          </a:xfrm>
          <a:prstGeom prst="rect">
            <a:avLst/>
          </a:prstGeom>
          <a:noFill/>
        </p:spPr>
        <p:txBody>
          <a:bodyPr anchor="b" rtlCol="0" bIns="45720" lIns="91440" rIns="91440" tIns="45720">
            <a:normAutofit/>
          </a:bodyPr>
          <a:lstStyle/>
          <a:p>
            <a:pPr algn="r" fontAlgn="b" marL="0" marR="0" indent="0" lvl="0">
              <a:lnSpc>
                <a:spcPct val="100000"/>
              </a:lnSpc>
            </a:pPr>
            <a:r>
              <a:rPr lang="ru-RU" b="1" sz="2200" spc="0" u="none">
                <a:solidFill>
                  <a:srgbClr val="000000">
                    <a:alpha val="100000"/>
                  </a:srgbClr>
                </a:solidFill>
                <a:latin typeface="Scada"/>
              </a:rPr>
              <a:t><![CDATA[ПРИЛОЖЕНИЯ - ЭФФЕКТ ОТ ВНЕДРЕНИЯ 6 / 6]]></a:t>
            </a:r>
          </a:p>
        </p:txBody>
      </p:sp>
      <p:sp>
        <p:nvSpPr>
          <p:cNvPr id="5" name=""/>
          <p:cNvSpPr txBox="1"/>
          <p:nvPr/>
        </p:nvSpPr>
        <p:spPr>
          <a:xfrm>
            <a:off x="361950" y="1076325"/>
            <a:ext cx="10077450" cy="2162175"/>
          </a:xfrm>
          <a:prstGeom prst="rect">
            <a:avLst/>
          </a:prstGeom>
          <a:noFill/>
        </p:spPr>
        <p:txBody>
          <a:bodyPr anchor="t" rtlCol="0" bIns="45720" lIns="91440" rIns="91440" tIns="45720">
            <a:normAutofit/>
          </a:bodyPr>
          <a:lstStyle/>
          <a:p>
            <a:pPr algn="l" fontAlgn="t" marL="0" marR="0" indent="0" lvl="0">
              <a:lnSpc>
                <a:spcPct val="100000"/>
              </a:lnSpc>
            </a:pPr>
            <a:r>
              <a:rPr lang="ru-RU" sz="1200" spc="0" u="none">
                <a:solidFill>
                  <a:srgbClr val="2F658E">
                    <a:alpha val="100000"/>
                  </a:srgbClr>
                </a:solidFill>
                <a:latin typeface="Scada"/>
              </a:rPr>
              <a:t><![CDATA[Наименование мероприятия:
]]></a:t>
            </a:r>
            <a:r>
              <a:rPr lang="ru-RU" sz="1300" spc="0" u="none">
                <a:solidFill>
                  <a:srgbClr val="000000">
                    <a:alpha val="100000"/>
                  </a:srgbClr>
                </a:solidFill>
                <a:latin typeface="Scada"/>
              </a:rPr>
              <a:t><![CDATA[Списание задолженности, имеющей признаки нереальной к взысканию, по решению соответствующих комиссий. 
]]></a:t>
            </a:r>
            <a:r>
              <a:rPr lang="ru-RU" sz="1200" spc="0" u="none">
                <a:solidFill>
                  <a:srgbClr val="2F658E">
                    <a:alpha val="100000"/>
                  </a:srgbClr>
                </a:solidFill>
                <a:latin typeface="Scada"/>
              </a:rPr>
              <a:t><![CDATA[
]]></a:t>
            </a:r>
            <a:r>
              <a:rPr lang="ru-RU" sz="1200" spc="0" u="none">
                <a:solidFill>
                  <a:srgbClr val="2F658E">
                    <a:alpha val="100000"/>
                  </a:srgbClr>
                </a:solidFill>
                <a:latin typeface="Scada"/>
              </a:rPr>
              <a:t><![CDATA[Эффект от мероприятия:
]]></a:t>
            </a:r>
            <a:r>
              <a:rPr lang="ru-RU" sz="1300" spc="0" u="none">
                <a:solidFill>
                  <a:srgbClr val="000000">
                    <a:alpha val="100000"/>
                  </a:srgbClr>
                </a:solidFill>
                <a:latin typeface="Scada"/>
              </a:rPr>
              <a:t><![CDATA[Проведен мониторинг по признанию нереальной к взысканию просроченной дебиторской задолженности, в результате выявлена задолженность на сумму 96,0 тыс. рублей.   
]]></a:t>
            </a:r>
          </a:p>
        </p:txBody>
      </p:sp>
      <p:sp>
        <p:nvSpPr>
          <p:cNvPr id="6" name=""/>
          <p:cNvSpPr txBox="1"/>
          <p:nvPr/>
        </p:nvSpPr>
        <p:spPr>
          <a:xfrm>
            <a:off x="5581650" y="3419475"/>
            <a:ext cx="4676775" cy="361950"/>
          </a:xfrm>
          <a:prstGeom prst="rect">
            <a:avLst/>
          </a:prstGeom>
          <a:noFill/>
        </p:spPr>
        <p:txBody>
          <a:bodyPr anchor="t" rtlCol="0" bIns="45720" lIns="91440" rIns="91440" tIns="45720">
            <a:normAutofit/>
          </a:bodyPr>
          <a:lstStyle/>
          <a:p>
            <a:pPr algn="ctr" fontAlgn="t" marL="0" marR="0" indent="0" lvl="0">
              <a:lnSpc>
                <a:spcPct val="100000"/>
              </a:lnSpc>
            </a:pPr>
            <a:r>
              <a:rPr lang="ru-RU" b="1" sz="1200" spc="0" u="none">
                <a:solidFill>
                  <a:srgbClr val="009900">
                    <a:alpha val="100000"/>
                  </a:srgbClr>
                </a:solidFill>
                <a:latin typeface="Scada"/>
              </a:rPr>
              <a:t><![CDATA[СТАЛО:]]></a:t>
            </a:r>
          </a:p>
        </p:txBody>
      </p:sp>
      <p:pic>
        <p:nvPicPr>
          <p:cNvPr id="7" name="" descr=""/>
          <p:cNvPicPr>
            <a:picLocks noChangeAspect="1"/>
          </p:cNvPicPr>
          <p:nvPr/>
        </p:nvPicPr>
        <p:blipFill>
          <a:blip r:embed="rId3"/>
          <a:stretch>
            <a:fillRect/>
          </a:stretch>
        </p:blipFill>
        <p:spPr>
          <a:xfrm>
            <a:off x="5638800" y="3781425"/>
            <a:ext cx="4562475" cy="3419475"/>
          </a:xfrm>
          <a:prstGeom prst="rect">
            <a:avLst/>
          </a:prstGeom>
          <a:noFill/>
          <a:effectLst>
            <a:outerShdw blurRad="57150" dist="19050" dir="2700000" algn="br" rotWithShape="0">
              <a:srgbClr val="000000">
                <a:alpha val="50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61950" y="3419475"/>
          <a:ext cx="10077450" cy="3781425"/>
          <a:chOff x="361950" y="3419475"/>
          <a:chExt cx="10077450" cy="3781425"/>
        </a:xfrm>
      </p:grpSpPr>
      <p:sp>
        <p:nvSpPr>
          <p:cNvPr id="1" name=""/>
          <p:cNvSpPr txBox="1"/>
          <p:nvPr/>
        </p:nvSpPr>
        <p:spPr>
          <a:xfrm>
            <a:off x="361950" y="3419475"/>
            <a:ext cx="9715500" cy="361950"/>
          </a:xfrm>
          <a:prstGeom prst="rect">
            <a:avLst/>
          </a:prstGeom>
          <a:noFill/>
        </p:spPr>
        <p:txBody>
          <a:bodyPr anchor="b" rtlCol="0" bIns="45720" lIns="91440" rIns="91440" tIns="45720">
            <a:spAutoFit/>
          </a:bodyPr>
          <a:lstStyle/>
          <a:p>
            <a:pPr algn="ctr" fontAlgn="b" marL="0" marR="0" indent="0" lvl="0">
              <a:lnSpc>
                <a:spcPct val="100000"/>
              </a:lnSpc>
            </a:pPr>
            <a:r>
              <a:rPr lang="ru-RU" sz="1600" spc="0" u="none">
                <a:solidFill>
                  <a:srgbClr val="555555">
                    <a:alpha val="100000"/>
                  </a:srgbClr>
                </a:solidFill>
                <a:latin typeface="Scada"/>
              </a:rPr>
              <a:t><![CDATA[Спасибо за внимание.]]></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23850" y="180975"/>
          <a:ext cx="10620375" cy="7553325"/>
          <a:chOff x="323850" y="180975"/>
          <a:chExt cx="10620375" cy="7553325"/>
        </a:xfrm>
      </p:grpSpPr>
      <p:pic>
        <p:nvPicPr>
          <p:cNvPr id="1" name="Logo" descr=""/>
          <p:cNvPicPr>
            <a:picLocks noChangeAspect="1"/>
          </p:cNvPicPr>
          <p:nvPr/>
        </p:nvPicPr>
        <p:blipFill>
          <a:blip r:embed="rId2"/>
          <a:stretch>
            <a:fillRect/>
          </a:stretch>
        </p:blipFill>
        <p:spPr>
          <a:xfrm>
            <a:off x="361950" y="219075"/>
            <a:ext cx="1543050" cy="428625"/>
          </a:xfrm>
          <a:prstGeom prst="rect">
            <a:avLst/>
          </a:prstGeom>
          <a:noFill/>
        </p:spPr>
      </p:pic>
      <p:sp>
        <p:nvSpPr>
          <p:cNvPr id="2" name=""/>
          <p:cNvSpPr txBox="1"/>
          <p:nvPr/>
        </p:nvSpPr>
        <p:spPr>
          <a:xfrm>
            <a:off x="361950" y="790575"/>
            <a:ext cx="10077450" cy="19050"/>
          </a:xfrm>
          <a:prstGeom prst="rect">
            <a:avLst/>
          </a:prstGeom>
          <a:solidFill>
            <a:srgbClr val="336699">
              <a:alpha val="100000"/>
            </a:srgbClr>
          </a:solidFill>
        </p:spPr>
        <p:txBody>
          <a:bodyPr rtlCol="0" bIns="45720" lIns="91440" rIns="91440" tIns="45720">
            <a:spAutoFit/>
          </a:bodyPr>
          <a:lstStyle/>
          <a:p>
            <a:pPr algn="l" fontAlgn="base" marL="0" marR="0" indent="0" lvl="0">
              <a:lnSpc>
                <a:spcPct val="100000"/>
              </a:lnSpc>
            </a:pPr>
          </a:p>
        </p:txBody>
      </p:sp>
      <p:sp>
        <p:nvSpPr>
          <p:cNvPr id="3" name=""/>
          <p:cNvSpPr txBox="1"/>
          <p:nvPr/>
        </p:nvSpPr>
        <p:spPr>
          <a:xfrm>
            <a:off x="7200900" y="752475"/>
            <a:ext cx="3238500" cy="57150"/>
          </a:xfrm>
          <a:prstGeom prst="rect">
            <a:avLst/>
          </a:prstGeom>
          <a:solidFill>
            <a:srgbClr val="336699">
              <a:alpha val="100000"/>
            </a:srgbClr>
          </a:solidFill>
        </p:spPr>
        <p:txBody>
          <a:bodyPr rtlCol="0" bIns="45720" lIns="91440" rIns="91440" tIns="45720">
            <a:spAutoFit/>
          </a:bodyPr>
          <a:lstStyle/>
          <a:p>
            <a:pPr algn="l" fontAlgn="base" marL="0" marR="0" indent="0" lvl="0">
              <a:lnSpc>
                <a:spcPct val="100000"/>
              </a:lnSpc>
            </a:pPr>
          </a:p>
        </p:txBody>
      </p:sp>
      <p:sp>
        <p:nvSpPr>
          <p:cNvPr id="4" name=""/>
          <p:cNvSpPr txBox="1"/>
          <p:nvPr/>
        </p:nvSpPr>
        <p:spPr>
          <a:xfrm>
            <a:off x="2524125" y="180975"/>
            <a:ext cx="7915275" cy="504825"/>
          </a:xfrm>
          <a:prstGeom prst="rect">
            <a:avLst/>
          </a:prstGeom>
          <a:noFill/>
        </p:spPr>
        <p:txBody>
          <a:bodyPr anchor="b" rtlCol="0" bIns="45720" lIns="91440" rIns="91440" tIns="45720">
            <a:normAutofit/>
          </a:bodyPr>
          <a:lstStyle/>
          <a:p>
            <a:pPr algn="r" fontAlgn="b" marL="0" marR="0" indent="0" lvl="0">
              <a:lnSpc>
                <a:spcPct val="100000"/>
              </a:lnSpc>
            </a:pPr>
            <a:r>
              <a:rPr lang="ru-RU" b="1" sz="2200" spc="0" u="none">
                <a:solidFill>
                  <a:srgbClr val="000000">
                    <a:alpha val="100000"/>
                  </a:srgbClr>
                </a:solidFill>
                <a:latin typeface="Scada"/>
              </a:rPr>
              <a:t><![CDATA[КАРТА ТЕКУЩЕГО СОСТОЯНИЯ ПРОЦЕССА]]></a:t>
            </a:r>
          </a:p>
        </p:txBody>
      </p:sp>
      <p:sp>
        <p:nvSpPr>
          <p:cNvPr id="5" name=""/>
          <p:cNvSpPr txBox="1"/>
          <p:nvPr/>
        </p:nvSpPr>
        <p:spPr>
          <a:xfrm>
            <a:off x="7915275" y="1076325"/>
            <a:ext cx="19050" cy="6477000"/>
          </a:xfrm>
          <a:prstGeom prst="rect">
            <a:avLst/>
          </a:prstGeom>
          <a:solidFill>
            <a:srgbClr val="2F658E">
              <a:alpha val="100000"/>
            </a:srgbClr>
          </a:solidFill>
        </p:spPr>
        <p:txBody>
          <a:bodyPr rtlCol="0" bIns="45720" lIns="91440" rIns="91440" tIns="45720">
            <a:spAutoFit/>
          </a:bodyPr>
          <a:lstStyle/>
          <a:p>
            <a:pPr algn="l" fontAlgn="base" marL="0" marR="0" indent="0" lvl="0">
              <a:lnSpc>
                <a:spcPct val="100000"/>
              </a:lnSpc>
            </a:pPr>
          </a:p>
        </p:txBody>
      </p:sp>
      <p:sp>
        <p:nvSpPr>
          <p:cNvPr id="6" name=""/>
          <p:cNvSpPr txBox="1"/>
          <p:nvPr/>
        </p:nvSpPr>
        <p:spPr>
          <a:xfrm>
            <a:off x="7991475" y="1076325"/>
            <a:ext cx="2447925" cy="4324350"/>
          </a:xfrm>
          <a:prstGeom prst="rect">
            <a:avLst/>
          </a:prstGeom>
          <a:noFill/>
        </p:spPr>
        <p:txBody>
          <a:bodyPr anchor="t" rtlCol="0" bIns="45720" lIns="91440" rIns="91440" tIns="45720">
            <a:normAutofit/>
          </a:bodyPr>
          <a:lstStyle/>
          <a:p>
            <a:pPr algn="l" fontAlgn="t" marL="0" marR="0" indent="0" lvl="0">
              <a:lnSpc>
                <a:spcPct val="100000"/>
              </a:lnSpc>
            </a:pPr>
            <a:r>
              <a:rPr lang="ru-RU" b="1" sz="1100" spc="0" u="none">
                <a:solidFill>
                  <a:srgbClr val="2F658E">
                    <a:alpha val="100000"/>
                  </a:srgbClr>
                </a:solidFill>
                <a:latin typeface="Scada"/>
              </a:rPr>
              <a:t><![CDATA[Время протекания процесса:
]]></a:t>
            </a:r>
            <a:r>
              <a:rPr lang="ru-RU" b="1" sz="1200" spc="0" u="none">
                <a:solidFill>
                  <a:srgbClr val="000000">
                    <a:alpha val="100000"/>
                  </a:srgbClr>
                </a:solidFill>
                <a:latin typeface="Scada"/>
              </a:rPr>
              <a:t><![CDATA[14 рб.дн
]]></a:t>
            </a:r>
            <a:r>
              <a:rPr lang="ru-RU" b="1" sz="1100" spc="0" u="sng">
                <a:solidFill>
                  <a:srgbClr val="990000">
                    <a:alpha val="100000"/>
                  </a:srgbClr>
                </a:solidFill>
                <a:latin typeface="Scada"/>
              </a:rPr>
              <a:t><![CDATA[Проблемы:
]]></a:t>
            </a:r>
            <a:r>
              <a:rPr lang="ru-RU" sz="1000" spc="0" u="none">
                <a:solidFill>
                  <a:srgbClr val="000000">
                    <a:alpha val="100000"/>
                  </a:srgbClr>
                </a:solidFill>
                <a:latin typeface="Scada"/>
              </a:rPr>
              <a:t><![CDATA[1. Отсутствие персональных данных (паспортные данные, СНИЛС, ИНН, контактный телефон т п.п) - в некоторых случаях, при совершении актов гражданского состояния
2. отсутствие реестра договоров (электронного)
3. Возврат документов на доработку]]></a:t>
            </a:r>
          </a:p>
        </p:txBody>
      </p:sp>
      <p:sp>
        <p:nvSpPr>
          <p:cNvPr id="7" name=""/>
          <p:cNvSpPr txBox="1"/>
          <p:nvPr/>
        </p:nvSpPr>
        <p:spPr>
          <a:xfrm>
            <a:off x="7991475" y="5581650"/>
            <a:ext cx="2447925" cy="1619250"/>
          </a:xfrm>
          <a:prstGeom prst="rect">
            <a:avLst/>
          </a:prstGeom>
          <a:noFill/>
        </p:spPr>
        <p:txBody>
          <a:bodyPr anchor="t" rtlCol="0" bIns="45720" lIns="91440" rIns="91440" tIns="45720">
            <a:normAutofit/>
          </a:bodyPr>
          <a:lstStyle/>
          <a:p>
            <a:pPr algn="l" fontAlgn="t" marL="0" marR="0" indent="0" lvl="0">
              <a:lnSpc>
                <a:spcPct val="100000"/>
              </a:lnSpc>
            </a:pPr>
            <a:r>
              <a:rPr lang="ru-RU" b="1" sz="1100" spc="0" u="none">
                <a:solidFill>
                  <a:srgbClr val="2F658E">
                    <a:alpha val="100000"/>
                  </a:srgbClr>
                </a:solidFill>
                <a:latin typeface="Scada"/>
              </a:rPr>
              <a:t><![CDATA[Легенда:
]]></a:t>
            </a:r>
          </a:p>
        </p:txBody>
      </p:sp>
      <p:pic>
        <p:nvPicPr>
          <p:cNvPr id="8" name="" descr=""/>
          <p:cNvPicPr>
            <a:picLocks noChangeAspect="1"/>
          </p:cNvPicPr>
          <p:nvPr/>
        </p:nvPicPr>
        <p:blipFill>
          <a:blip r:embed="rId3"/>
          <a:stretch>
            <a:fillRect/>
          </a:stretch>
        </p:blipFill>
        <p:spPr>
          <a:xfrm>
            <a:off x="8096250" y="5867400"/>
            <a:ext cx="809625" cy="428625"/>
          </a:xfrm>
          <a:prstGeom prst="rect">
            <a:avLst/>
          </a:prstGeom>
          <a:noFill/>
          <a:effectLst>
            <a:outerShdw blurRad="57150" dist="19050" dir="2700000" algn="br" rotWithShape="0">
              <a:srgbClr val="000000">
                <a:alpha val="50000"/>
              </a:srgbClr>
            </a:outerShdw>
          </a:effectLst>
        </p:spPr>
      </p:pic>
      <p:sp>
        <p:nvSpPr>
          <p:cNvPr id="9" name=""/>
          <p:cNvSpPr txBox="1"/>
          <p:nvPr/>
        </p:nvSpPr>
        <p:spPr>
          <a:xfrm>
            <a:off x="8096250" y="5867400"/>
            <a:ext cx="790575" cy="428625"/>
          </a:xfrm>
          <a:prstGeom prst="rect">
            <a:avLst/>
          </a:prstGeom>
          <a:noFill/>
        </p:spPr>
        <p:txBody>
          <a:bodyPr anchor="ctr" rtlCol="0" bIns="45720" lIns="91440" rIns="91440" tIns="45720">
            <a:normAutofit/>
          </a:bodyPr>
          <a:lstStyle/>
          <a:p>
            <a:pPr algn="ctr" fontAlgn="ctr" marL="0" marR="0" indent="0" lvl="0">
              <a:lnSpc>
                <a:spcPct val="100000"/>
              </a:lnSpc>
            </a:pPr>
            <a:r>
              <a:rPr lang="ru-RU" b="1" sz="1000" spc="0" u="none">
                <a:solidFill>
                  <a:srgbClr val="FFFFFF">
                    <a:alpha val="100000"/>
                  </a:srgbClr>
                </a:solidFill>
                <a:latin typeface="Scada"/>
              </a:rPr>
              <a:t><![CDATA[2]]></a:t>
            </a:r>
          </a:p>
        </p:txBody>
      </p:sp>
      <p:sp>
        <p:nvSpPr>
          <p:cNvPr id="10" name=""/>
          <p:cNvSpPr txBox="1"/>
          <p:nvPr/>
        </p:nvSpPr>
        <p:spPr>
          <a:xfrm>
            <a:off x="8096250" y="6334125"/>
            <a:ext cx="790575" cy="428625"/>
          </a:xfrm>
          <a:prstGeom prst="rect">
            <a:avLst/>
          </a:prstGeom>
          <a:noFill/>
        </p:spPr>
        <p:txBody>
          <a:bodyPr anchor="t" wrap="none" rtlCol="0" bIns="45720" lIns="91440" rIns="91440" tIns="45720">
            <a:normAutofit/>
          </a:bodyPr>
          <a:lstStyle/>
          <a:p>
            <a:pPr algn="ctr" fontAlgn="t" marL="0" marR="0" indent="0" lvl="0">
              <a:lnSpc>
                <a:spcPct val="100000"/>
              </a:lnSpc>
            </a:pPr>
            <a:r>
              <a:rPr lang="ru-RU" sz="800" spc="0" u="none">
                <a:solidFill>
                  <a:srgbClr val="000000">
                    <a:alpha val="100000"/>
                  </a:srgbClr>
                </a:solidFill>
                <a:latin typeface="Scada"/>
              </a:rPr>
              <a:t><![CDATA[Проблема]]></a:t>
            </a:r>
          </a:p>
        </p:txBody>
      </p:sp>
      <p:pic>
        <p:nvPicPr>
          <p:cNvPr id="11" name="" descr=""/>
          <p:cNvPicPr>
            <a:picLocks noChangeAspect="1"/>
          </p:cNvPicPr>
          <p:nvPr/>
        </p:nvPicPr>
        <p:blipFill>
          <a:blip r:embed="rId4"/>
          <a:stretch>
            <a:fillRect/>
          </a:stretch>
        </p:blipFill>
        <p:spPr>
          <a:xfrm>
            <a:off x="9001125" y="5867400"/>
            <a:ext cx="533400" cy="361950"/>
          </a:xfrm>
          <a:prstGeom prst="rect">
            <a:avLst/>
          </a:prstGeom>
          <a:noFill/>
          <a:effectLst>
            <a:outerShdw blurRad="57150" dist="19050" dir="2700000" algn="br" rotWithShape="0">
              <a:srgbClr val="000000">
                <a:alpha val="50000"/>
              </a:srgbClr>
            </a:outerShdw>
          </a:effectLst>
        </p:spPr>
      </p:pic>
      <p:sp>
        <p:nvSpPr>
          <p:cNvPr id="12" name=""/>
          <p:cNvSpPr txBox="1"/>
          <p:nvPr/>
        </p:nvSpPr>
        <p:spPr>
          <a:xfrm>
            <a:off x="9001125" y="5867400"/>
            <a:ext cx="542925" cy="361950"/>
          </a:xfrm>
          <a:prstGeom prst="rect">
            <a:avLst/>
          </a:prstGeom>
          <a:noFill/>
        </p:spPr>
        <p:txBody>
          <a:bodyPr anchor="ctr" rtlCol="0" bIns="45720" lIns="91440" rIns="91440" tIns="45720">
            <a:normAutofit/>
          </a:bodyPr>
          <a:lstStyle/>
          <a:p>
            <a:pPr algn="ctr" fontAlgn="ctr" marL="0" marR="0" indent="0" lvl="0">
              <a:lnSpc>
                <a:spcPct val="100000"/>
              </a:lnSpc>
            </a:pPr>
            <a:r>
              <a:rPr lang="ru-RU" b="1" sz="1200" spc="0" u="none">
                <a:solidFill>
                  <a:srgbClr val="FFFFFF">
                    <a:alpha val="100000"/>
                  </a:srgbClr>
                </a:solidFill>
                <a:latin typeface="Scada"/>
              </a:rPr>
              <a:t><![CDATA[2]]></a:t>
            </a:r>
          </a:p>
        </p:txBody>
      </p:sp>
      <p:sp>
        <p:nvSpPr>
          <p:cNvPr id="13" name=""/>
          <p:cNvSpPr txBox="1"/>
          <p:nvPr/>
        </p:nvSpPr>
        <p:spPr>
          <a:xfrm>
            <a:off x="9001125" y="6267450"/>
            <a:ext cx="542925" cy="361950"/>
          </a:xfrm>
          <a:prstGeom prst="rect">
            <a:avLst/>
          </a:prstGeom>
          <a:noFill/>
        </p:spPr>
        <p:txBody>
          <a:bodyPr anchor="t" wrap="none" rtlCol="0" bIns="45720" lIns="91440" rIns="91440" tIns="45720">
            <a:normAutofit/>
          </a:bodyPr>
          <a:lstStyle/>
          <a:p>
            <a:pPr algn="ctr" fontAlgn="t" marL="0" marR="0" indent="0" lvl="0">
              <a:lnSpc>
                <a:spcPct val="100000"/>
              </a:lnSpc>
            </a:pPr>
            <a:r>
              <a:rPr lang="ru-RU" sz="800" spc="0" u="none">
                <a:solidFill>
                  <a:srgbClr val="000000">
                    <a:alpha val="100000"/>
                  </a:srgbClr>
                </a:solidFill>
                <a:latin typeface="Scada"/>
              </a:rPr>
              <a:t><![CDATA[Решение]]></a:t>
            </a:r>
          </a:p>
        </p:txBody>
      </p:sp>
      <p:pic>
        <p:nvPicPr>
          <p:cNvPr id="14" name="" descr=""/>
          <p:cNvPicPr>
            <a:picLocks noChangeAspect="1"/>
          </p:cNvPicPr>
          <p:nvPr/>
        </p:nvPicPr>
        <p:blipFill>
          <a:blip r:embed="rId5"/>
          <a:stretch>
            <a:fillRect/>
          </a:stretch>
        </p:blipFill>
        <p:spPr>
          <a:xfrm>
            <a:off x="9791700" y="5867400"/>
            <a:ext cx="723900" cy="400050"/>
          </a:xfrm>
          <a:prstGeom prst="rect">
            <a:avLst/>
          </a:prstGeom>
          <a:noFill/>
          <a:effectLst>
            <a:outerShdw blurRad="57150" dist="19050" dir="2700000" algn="br" rotWithShape="0">
              <a:srgbClr val="000000">
                <a:alpha val="50000"/>
              </a:srgbClr>
            </a:outerShdw>
          </a:effectLst>
        </p:spPr>
      </p:pic>
      <p:sp>
        <p:nvSpPr>
          <p:cNvPr id="15" name=""/>
          <p:cNvSpPr txBox="1"/>
          <p:nvPr/>
        </p:nvSpPr>
        <p:spPr>
          <a:xfrm>
            <a:off x="9648825" y="6296025"/>
            <a:ext cx="971550" cy="1076325"/>
          </a:xfrm>
          <a:prstGeom prst="rect">
            <a:avLst/>
          </a:prstGeom>
          <a:noFill/>
        </p:spPr>
        <p:txBody>
          <a:bodyPr anchor="t" rtlCol="0" bIns="45720" lIns="91440" rIns="91440" tIns="45720">
            <a:normAutofit/>
          </a:bodyPr>
          <a:lstStyle/>
          <a:p>
            <a:pPr algn="ctr" fontAlgn="t" marL="0" marR="0" indent="0" lvl="0">
              <a:lnSpc>
                <a:spcPct val="100000"/>
              </a:lnSpc>
            </a:pPr>
            <a:r>
              <a:rPr lang="ru-RU" sz="800" spc="0" u="none">
                <a:solidFill>
                  <a:srgbClr val="000000">
                    <a:alpha val="100000"/>
                  </a:srgbClr>
                </a:solidFill>
                <a:latin typeface="Scada"/>
              </a:rPr>
              <a:t><![CDATA[Возврат к предыдущему этапу]]></a:t>
            </a:r>
          </a:p>
        </p:txBody>
      </p:sp>
      <p:pic>
        <p:nvPicPr>
          <p:cNvPr id="16" name="" descr=""/>
          <p:cNvPicPr>
            <a:picLocks noChangeAspect="1"/>
          </p:cNvPicPr>
          <p:nvPr/>
        </p:nvPicPr>
        <p:blipFill>
          <a:blip r:embed="rId6"/>
          <a:stretch>
            <a:fillRect/>
          </a:stretch>
        </p:blipFill>
        <p:spPr>
          <a:xfrm>
            <a:off x="9001125" y="6734175"/>
            <a:ext cx="590550" cy="361950"/>
          </a:xfrm>
          <a:prstGeom prst="rect">
            <a:avLst/>
          </a:prstGeom>
          <a:noFill/>
          <a:effectLst>
            <a:outerShdw blurRad="57150" dist="19050" dir="2700000" algn="br" rotWithShape="0">
              <a:srgbClr val="000000">
                <a:alpha val="50000"/>
              </a:srgbClr>
            </a:outerShdw>
          </a:effectLst>
        </p:spPr>
      </p:pic>
      <p:sp>
        <p:nvSpPr>
          <p:cNvPr id="17" name=""/>
          <p:cNvSpPr txBox="1"/>
          <p:nvPr/>
        </p:nvSpPr>
        <p:spPr>
          <a:xfrm>
            <a:off x="9001125" y="6734175"/>
            <a:ext cx="542925" cy="361950"/>
          </a:xfrm>
          <a:prstGeom prst="rect">
            <a:avLst/>
          </a:prstGeom>
          <a:noFill/>
        </p:spPr>
        <p:txBody>
          <a:bodyPr anchor="ctr" rtlCol="0" bIns="45720" lIns="91440" rIns="91440" tIns="45720">
            <a:normAutofit/>
          </a:bodyPr>
          <a:lstStyle/>
          <a:p>
            <a:pPr algn="ctr" fontAlgn="ctr" marL="0" marR="0" indent="0" lvl="0">
              <a:lnSpc>
                <a:spcPct val="100000"/>
              </a:lnSpc>
            </a:pPr>
            <a:r>
              <a:rPr lang="ru-RU" b="1" sz="1200" spc="0" u="none">
                <a:solidFill>
                  <a:srgbClr val="000000">
                    <a:alpha val="100000"/>
                  </a:srgbClr>
                </a:solidFill>
                <a:latin typeface="Scada"/>
              </a:rPr>
              <a:t><![CDATA[3 ч]]></a:t>
            </a:r>
          </a:p>
        </p:txBody>
      </p:sp>
      <p:sp>
        <p:nvSpPr>
          <p:cNvPr id="18" name=""/>
          <p:cNvSpPr txBox="1"/>
          <p:nvPr/>
        </p:nvSpPr>
        <p:spPr>
          <a:xfrm>
            <a:off x="9001125" y="7124700"/>
            <a:ext cx="542925" cy="361950"/>
          </a:xfrm>
          <a:prstGeom prst="rect">
            <a:avLst/>
          </a:prstGeom>
          <a:noFill/>
        </p:spPr>
        <p:txBody>
          <a:bodyPr anchor="t" wrap="none" rtlCol="0" bIns="45720" lIns="91440" rIns="91440" tIns="45720">
            <a:noAutofit/>
          </a:bodyPr>
          <a:lstStyle/>
          <a:p>
            <a:pPr algn="ctr" fontAlgn="t" marL="0" marR="0" indent="0" lvl="0">
              <a:lnSpc>
                <a:spcPct val="100000"/>
              </a:lnSpc>
            </a:pPr>
            <a:r>
              <a:rPr lang="ru-RU" sz="800" spc="0" u="none">
                <a:solidFill>
                  <a:srgbClr val="000000">
                    <a:alpha val="100000"/>
                  </a:srgbClr>
                </a:solidFill>
                <a:latin typeface="Scada"/>
              </a:rPr>
              <a:t><![CDATA[Длительность
по регламенту]]></a:t>
            </a:r>
          </a:p>
        </p:txBody>
      </p:sp>
      <p:pic>
        <p:nvPicPr>
          <p:cNvPr id="19" name="" descr=""/>
          <p:cNvPicPr>
            <a:picLocks noChangeAspect="1"/>
          </p:cNvPicPr>
          <p:nvPr/>
        </p:nvPicPr>
        <p:blipFill>
          <a:blip r:embed="rId7"/>
          <a:stretch>
            <a:fillRect/>
          </a:stretch>
        </p:blipFill>
        <p:spPr>
          <a:xfrm>
            <a:off x="8096250" y="6734175"/>
            <a:ext cx="571500" cy="361950"/>
          </a:xfrm>
          <a:prstGeom prst="rect">
            <a:avLst/>
          </a:prstGeom>
          <a:noFill/>
          <a:effectLst>
            <a:outerShdw blurRad="57150" dist="19050" dir="2700000" algn="br" rotWithShape="0">
              <a:srgbClr val="000000">
                <a:alpha val="50000"/>
              </a:srgbClr>
            </a:outerShdw>
          </a:effectLst>
        </p:spPr>
      </p:pic>
      <p:sp>
        <p:nvSpPr>
          <p:cNvPr id="20" name=""/>
          <p:cNvSpPr txBox="1"/>
          <p:nvPr/>
        </p:nvSpPr>
        <p:spPr>
          <a:xfrm>
            <a:off x="8096250" y="6734175"/>
            <a:ext cx="542925" cy="361950"/>
          </a:xfrm>
          <a:prstGeom prst="rect">
            <a:avLst/>
          </a:prstGeom>
          <a:noFill/>
        </p:spPr>
        <p:txBody>
          <a:bodyPr anchor="ctr" rtlCol="0" bIns="45720" lIns="91440" rIns="91440" tIns="45720">
            <a:normAutofit/>
          </a:bodyPr>
          <a:lstStyle/>
          <a:p>
            <a:pPr algn="ctr" fontAlgn="ctr" marL="0" marR="0" indent="0" lvl="0">
              <a:lnSpc>
                <a:spcPct val="100000"/>
              </a:lnSpc>
            </a:pPr>
            <a:r>
              <a:rPr lang="ru-RU" b="1" sz="1200" spc="0" u="none">
                <a:solidFill>
                  <a:srgbClr val="000000">
                    <a:alpha val="100000"/>
                  </a:srgbClr>
                </a:solidFill>
                <a:latin typeface="Scada"/>
              </a:rPr>
              <a:t><![CDATA[НЕТ]]></a:t>
            </a:r>
          </a:p>
        </p:txBody>
      </p:sp>
      <p:sp>
        <p:nvSpPr>
          <p:cNvPr id="21" name=""/>
          <p:cNvSpPr txBox="1"/>
          <p:nvPr/>
        </p:nvSpPr>
        <p:spPr>
          <a:xfrm>
            <a:off x="8096250" y="7124700"/>
            <a:ext cx="542925" cy="361950"/>
          </a:xfrm>
          <a:prstGeom prst="rect">
            <a:avLst/>
          </a:prstGeom>
          <a:noFill/>
        </p:spPr>
        <p:txBody>
          <a:bodyPr anchor="t" wrap="none" rtlCol="0" bIns="45720" lIns="91440" rIns="91440" tIns="45720">
            <a:noAutofit/>
          </a:bodyPr>
          <a:lstStyle/>
          <a:p>
            <a:pPr algn="ctr" fontAlgn="t" marL="0" marR="0" indent="0" lvl="0">
              <a:lnSpc>
                <a:spcPct val="100000"/>
              </a:lnSpc>
            </a:pPr>
            <a:r>
              <a:rPr lang="ru-RU" sz="800" spc="0" u="none">
                <a:solidFill>
                  <a:srgbClr val="000000">
                    <a:alpha val="100000"/>
                  </a:srgbClr>
                </a:solidFill>
                <a:latin typeface="Scada"/>
              </a:rPr>
              <a:t><![CDATA[Длительность
по регламенту]]></a:t>
            </a:r>
          </a:p>
        </p:txBody>
      </p:sp>
      <p:sp>
        <p:nvSpPr>
          <p:cNvPr id="22" name=""/>
          <p:cNvSpPr txBox="1"/>
          <p:nvPr/>
        </p:nvSpPr>
        <p:spPr>
          <a:xfrm>
            <a:off x="723900" y="12573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anchor="t" rtlCol="0" bIns="45720" lIns="91440" rIns="91440" tIns="45720">
            <a:spAutoFit/>
          </a:bodyPr>
          <a:lstStyle/>
          <a:p>
            <a:pPr algn="l" fontAlgn="t" marL="0" marR="0" indent="0" lvl="0">
              <a:lnSpc>
                <a:spcPct val="100000"/>
              </a:lnSpc>
            </a:pPr>
          </a:p>
        </p:txBody>
      </p:sp>
      <p:sp>
        <p:nvSpPr>
          <p:cNvPr id="23" name=""/>
          <p:cNvSpPr txBox="1"/>
          <p:nvPr/>
        </p:nvSpPr>
        <p:spPr>
          <a:xfrm>
            <a:off x="723900" y="1257300"/>
            <a:ext cx="1228725" cy="361950"/>
          </a:xfrm>
          <a:prstGeom prst="rect">
            <a:avLst/>
          </a:prstGeom>
          <a:solidFill>
            <a:srgbClr val="FFDDDD">
              <a:alpha val="100000"/>
            </a:srgbClr>
          </a:solidFill>
          <a:ln w="6350" cap="flat" cmpd="sng" algn="ctr">
            <a:solidFill>
              <a:srgbClr val="000000">
                <a:alpha val="100000"/>
              </a:srgbClr>
            </a:solidFill>
            <a:prstDash val="solid"/>
            <a:round/>
            <a:headEnd type="none" w="med" len="med"/>
            <a:tailEnd type="none" w="med" len="med"/>
          </a:ln>
        </p:spPr>
        <p:txBody>
          <a:bodyPr anchor="ctr" rtlCol="0" bIns="45720" lIns="91440" rIns="91440" tIns="45720">
            <a:normAutofit/>
          </a:bodyPr>
          <a:lstStyle/>
          <a:p>
            <a:pPr algn="ctr" fontAlgn="ctr" marL="0" marR="0" indent="0" lvl="0">
              <a:lnSpc>
                <a:spcPct val="100000"/>
              </a:lnSpc>
            </a:pPr>
            <a:r>
              <a:rPr lang="ru-RU" sz="900" spc="0" u="none">
                <a:solidFill>
                  <a:srgbClr val="000000">
                    <a:alpha val="100000"/>
                  </a:srgbClr>
                </a:solidFill>
                <a:latin typeface="Scada"/>
              </a:rPr>
              <a:t><![CDATA[Вход]]></a:t>
            </a:r>
          </a:p>
        </p:txBody>
      </p:sp>
      <p:sp>
        <p:nvSpPr>
          <p:cNvPr id="24" name=""/>
          <p:cNvSpPr txBox="1"/>
          <p:nvPr/>
        </p:nvSpPr>
        <p:spPr>
          <a:xfrm>
            <a:off x="723900" y="16192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anchor="t" rtlCol="0" bIns="45720" lIns="91440" rIns="91440" tIns="45720">
            <a:normAutofit/>
          </a:bodyPr>
          <a:lstStyle/>
          <a:p>
            <a:pPr algn="l" fontAlgn="t" marL="0" marR="0" indent="0" lvl="0">
              <a:lnSpc>
                <a:spcPct val="100000"/>
              </a:lnSpc>
            </a:pPr>
          </a:p>
        </p:txBody>
      </p:sp>
      <p:sp>
        <p:nvSpPr>
          <p:cNvPr id="25" name=""/>
          <p:cNvSpPr txBox="1"/>
          <p:nvPr/>
        </p:nvSpPr>
        <p:spPr>
          <a:xfrm>
            <a:off x="723900" y="2266950"/>
            <a:ext cx="1228725" cy="16954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t" rtlCol="0" bIns="45720" lIns="91440" rIns="91440" tIns="45720">
            <a:normAutofit/>
          </a:bodyPr>
          <a:lstStyle/>
          <a:p>
            <a:pPr algn="l" fontAlgn="t" marL="0" marR="0" indent="0" lvl="0">
              <a:lnSpc>
                <a:spcPct val="100000"/>
              </a:lnSpc>
            </a:pPr>
            <a:r>
              <a:rPr lang="ru-RU" sz="900" spc="0" u="none">
                <a:solidFill>
                  <a:srgbClr val="000000">
                    <a:alpha val="100000"/>
                  </a:srgbClr>
                </a:solidFill>
                <a:latin typeface="Scada"/>
              </a:rPr>
              <a:t><![CDATA[Организация процесса взыскания дебиторской задолженности в бюджет Крестецкого муниципального округа]]></a:t>
            </a:r>
          </a:p>
        </p:txBody>
      </p:sp>
      <p:sp>
        <p:nvSpPr>
          <p:cNvPr id="26" name=""/>
          <p:cNvSpPr txBox="1"/>
          <p:nvPr/>
        </p:nvSpPr>
        <p:spPr>
          <a:xfrm>
            <a:off x="723900" y="1257300"/>
            <a:ext cx="1228725" cy="2695575"/>
          </a:xfrm>
          <a:prstGeom prst="rect">
            <a:avLst/>
          </a:prstGeom>
          <a:noFill/>
          <a:ln w="25400" cap="flat" cmpd="sng" algn="ctr">
            <a:solidFill>
              <a:srgbClr val="0080C0">
                <a:alpha val="100000"/>
              </a:srgbClr>
            </a:solidFill>
            <a:prstDash val="solid"/>
            <a:round/>
            <a:headEnd type="none" w="med" len="med"/>
            <a:tailEnd type="none" w="med" len="med"/>
          </a:ln>
        </p:spPr>
        <p:txBody>
          <a:bodyPr anchor="t" rtlCol="0" bIns="45720" lIns="91440" rIns="91440" tIns="45720">
            <a:spAutoFit/>
          </a:bodyPr>
          <a:lstStyle/>
          <a:p>
            <a:pPr algn="l" fontAlgn="t" marL="0" marR="0" indent="0" lvl="0">
              <a:lnSpc>
                <a:spcPct val="100000"/>
              </a:lnSpc>
            </a:pPr>
          </a:p>
        </p:txBody>
      </p:sp>
      <p:pic>
        <p:nvPicPr>
          <p:cNvPr id="27" name="" descr=""/>
          <p:cNvPicPr>
            <a:picLocks noChangeAspect="1"/>
          </p:cNvPicPr>
          <p:nvPr/>
        </p:nvPicPr>
        <p:blipFill>
          <a:blip r:embed="rId8"/>
          <a:stretch>
            <a:fillRect/>
          </a:stretch>
        </p:blipFill>
        <p:spPr>
          <a:xfrm>
            <a:off x="2047875" y="2466975"/>
            <a:ext cx="342900" cy="428625"/>
          </a:xfrm>
          <a:prstGeom prst="rect">
            <a:avLst/>
          </a:prstGeom>
          <a:noFill/>
        </p:spPr>
      </p:pic>
      <p:sp>
        <p:nvSpPr>
          <p:cNvPr id="28" name=""/>
          <p:cNvSpPr txBox="1"/>
          <p:nvPr/>
        </p:nvSpPr>
        <p:spPr>
          <a:xfrm>
            <a:off x="2486025" y="12573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anchor="t" rtlCol="0" bIns="45720" lIns="91440" rIns="91440" tIns="45720">
            <a:spAutoFit/>
          </a:bodyPr>
          <a:lstStyle/>
          <a:p>
            <a:pPr algn="l" fontAlgn="t" marL="0" marR="0" indent="0" lvl="0">
              <a:lnSpc>
                <a:spcPct val="100000"/>
              </a:lnSpc>
            </a:pPr>
          </a:p>
        </p:txBody>
      </p:sp>
      <p:sp>
        <p:nvSpPr>
          <p:cNvPr id="29" name=""/>
          <p:cNvSpPr txBox="1"/>
          <p:nvPr/>
        </p:nvSpPr>
        <p:spPr>
          <a:xfrm>
            <a:off x="2486025" y="12573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ctr" rtlCol="0" bIns="45720" lIns="91440" rIns="91440" tIns="45720">
            <a:normAutofit/>
          </a:bodyPr>
          <a:lstStyle/>
          <a:p>
            <a:pPr algn="ctr" fontAlgn="ctr" marL="0" marR="0" indent="0" lvl="0">
              <a:lnSpc>
                <a:spcPct val="100000"/>
              </a:lnSpc>
            </a:pPr>
            <a:r>
              <a:rPr lang="ru-RU" sz="900" spc="0" u="none">
                <a:solidFill>
                  <a:srgbClr val="000000">
                    <a:alpha val="100000"/>
                  </a:srgbClr>
                </a:solidFill>
                <a:latin typeface="Scada"/>
              </a:rPr>
              <a:t><![CDATA[1]]></a:t>
            </a:r>
          </a:p>
        </p:txBody>
      </p:sp>
      <p:sp>
        <p:nvSpPr>
          <p:cNvPr id="30" name=""/>
          <p:cNvSpPr txBox="1"/>
          <p:nvPr/>
        </p:nvSpPr>
        <p:spPr>
          <a:xfrm>
            <a:off x="2847975" y="12573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ctr" rtlCol="0" bIns="45720" lIns="91440" rIns="91440" tIns="45720">
            <a:normAutofit/>
          </a:bodyPr>
          <a:lstStyle/>
          <a:p>
            <a:pPr algn="ctr" fontAlgn="ctr" marL="0" marR="0" indent="0" lvl="0">
              <a:lnSpc>
                <a:spcPct val="100000"/>
              </a:lnSpc>
            </a:pPr>
            <a:r>
              <a:rPr lang="ru-RU" sz="900" spc="0" u="none">
                <a:solidFill>
                  <a:srgbClr val="000000">
                    <a:alpha val="100000"/>
                  </a:srgbClr>
                </a:solidFill>
                <a:latin typeface="Scada"/>
              </a:rPr>
              <a:t><![CDATA[1 рб.дн]]></a:t>
            </a:r>
          </a:p>
        </p:txBody>
      </p:sp>
      <p:sp>
        <p:nvSpPr>
          <p:cNvPr id="31" name=""/>
          <p:cNvSpPr txBox="1"/>
          <p:nvPr/>
        </p:nvSpPr>
        <p:spPr>
          <a:xfrm>
            <a:off x="2486025" y="16192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anchor="t" rtlCol="0" bIns="45720" lIns="91440" rIns="91440" tIns="45720">
            <a:normAutofit/>
          </a:bodyPr>
          <a:lstStyle/>
          <a:p>
            <a:pPr algn="l" fontAlgn="t" marL="0" marR="0" indent="0" lvl="0">
              <a:lnSpc>
                <a:spcPct val="100000"/>
              </a:lnSpc>
            </a:pPr>
            <a:r>
              <a:rPr lang="ru-RU" sz="900" spc="0" u="none">
                <a:solidFill>
                  <a:srgbClr val="000000">
                    <a:alpha val="100000"/>
                  </a:srgbClr>
                </a:solidFill>
                <a:latin typeface="Scada"/>
              </a:rPr>
              <a:t><![CDATA[Главный специалист отдела по бухгалтерскому учёту и отчетности]]></a:t>
            </a:r>
          </a:p>
        </p:txBody>
      </p:sp>
      <p:sp>
        <p:nvSpPr>
          <p:cNvPr id="32" name=""/>
          <p:cNvSpPr txBox="1"/>
          <p:nvPr/>
        </p:nvSpPr>
        <p:spPr>
          <a:xfrm>
            <a:off x="2486025" y="22669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t" rtlCol="0" bIns="45720" lIns="91440" rIns="91440" tIns="45720">
            <a:normAutofit/>
          </a:bodyPr>
          <a:lstStyle/>
          <a:p>
            <a:pPr algn="l" fontAlgn="t" marL="0" marR="0" indent="0" lvl="0">
              <a:lnSpc>
                <a:spcPct val="100000"/>
              </a:lnSpc>
            </a:pPr>
            <a:r>
              <a:rPr lang="ru-RU" sz="900" spc="0" u="none">
                <a:solidFill>
                  <a:srgbClr val="000000">
                    <a:alpha val="100000"/>
                  </a:srgbClr>
                </a:solidFill>
                <a:latin typeface="Scada"/>
              </a:rPr>
              <a:t><![CDATA[Выявление задолженности]]></a:t>
            </a:r>
          </a:p>
        </p:txBody>
      </p:sp>
      <p:sp>
        <p:nvSpPr>
          <p:cNvPr id="33" name=""/>
          <p:cNvSpPr txBox="1"/>
          <p:nvPr/>
        </p:nvSpPr>
        <p:spPr>
          <a:xfrm>
            <a:off x="2486025" y="37814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t" rtlCol="0" bIns="45720" lIns="91440" rIns="91440" tIns="45720">
            <a:spAutoFit/>
          </a:bodyPr>
          <a:lstStyle/>
          <a:p>
            <a:pPr algn="l" fontAlgn="t" marL="0" marR="0" indent="0" lvl="0">
              <a:lnSpc>
                <a:spcPct val="100000"/>
              </a:lnSpc>
            </a:pPr>
          </a:p>
        </p:txBody>
      </p:sp>
      <p:sp>
        <p:nvSpPr>
          <p:cNvPr id="34" name=""/>
          <p:cNvSpPr txBox="1"/>
          <p:nvPr/>
        </p:nvSpPr>
        <p:spPr>
          <a:xfrm>
            <a:off x="2486025" y="12573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anchor="t" rtlCol="0" bIns="45720" lIns="91440" rIns="91440" tIns="45720">
            <a:spAutoFit/>
          </a:bodyPr>
          <a:lstStyle/>
          <a:p>
            <a:pPr algn="l" fontAlgn="t" marL="0" marR="0" indent="0" lvl="0">
              <a:lnSpc>
                <a:spcPct val="100000"/>
              </a:lnSpc>
            </a:pPr>
          </a:p>
        </p:txBody>
      </p:sp>
      <p:pic>
        <p:nvPicPr>
          <p:cNvPr id="35" name="" descr=""/>
          <p:cNvPicPr>
            <a:picLocks noChangeAspect="1"/>
          </p:cNvPicPr>
          <p:nvPr/>
        </p:nvPicPr>
        <p:blipFill>
          <a:blip r:embed="rId9"/>
          <a:stretch>
            <a:fillRect/>
          </a:stretch>
        </p:blipFill>
        <p:spPr>
          <a:xfrm>
            <a:off x="3133725" y="3743325"/>
            <a:ext cx="790575" cy="419100"/>
          </a:xfrm>
          <a:prstGeom prst="rect">
            <a:avLst/>
          </a:prstGeom>
          <a:noFill/>
          <a:effectLst>
            <a:outerShdw blurRad="57150" dist="19050" dir="2700000" algn="br" rotWithShape="0">
              <a:srgbClr val="000000">
                <a:alpha val="50000"/>
              </a:srgbClr>
            </a:outerShdw>
          </a:effectLst>
        </p:spPr>
      </p:pic>
      <p:sp>
        <p:nvSpPr>
          <p:cNvPr id="36" name=""/>
          <p:cNvSpPr txBox="1"/>
          <p:nvPr/>
        </p:nvSpPr>
        <p:spPr>
          <a:xfrm>
            <a:off x="3133725" y="3743325"/>
            <a:ext cx="790575" cy="428625"/>
          </a:xfrm>
          <a:prstGeom prst="rect">
            <a:avLst/>
          </a:prstGeom>
          <a:noFill/>
        </p:spPr>
        <p:txBody>
          <a:bodyPr anchor="ctr" rtlCol="0" bIns="45720" lIns="91440" rIns="91440" tIns="45720">
            <a:normAutofit/>
          </a:bodyPr>
          <a:lstStyle/>
          <a:p>
            <a:pPr algn="ctr" fontAlgn="ctr" marL="0" marR="0" indent="0" lvl="0">
              <a:lnSpc>
                <a:spcPct val="100000"/>
              </a:lnSpc>
            </a:pPr>
            <a:r>
              <a:rPr lang="ru-RU" b="1" sz="900" spc="0" u="none">
                <a:solidFill>
                  <a:srgbClr val="FFFFFF">
                    <a:alpha val="100000"/>
                  </a:srgbClr>
                </a:solidFill>
                <a:latin typeface="Scada"/>
              </a:rPr>
              <a:t><![CDATA[1,2]]></a:t>
            </a:r>
          </a:p>
        </p:txBody>
      </p:sp>
      <p:pic>
        <p:nvPicPr>
          <p:cNvPr id="37" name="" descr=""/>
          <p:cNvPicPr>
            <a:picLocks noChangeAspect="1"/>
          </p:cNvPicPr>
          <p:nvPr/>
        </p:nvPicPr>
        <p:blipFill>
          <a:blip r:embed="rId10"/>
          <a:stretch>
            <a:fillRect/>
          </a:stretch>
        </p:blipFill>
        <p:spPr>
          <a:xfrm>
            <a:off x="2509838" y="3781425"/>
            <a:ext cx="561975" cy="361950"/>
          </a:xfrm>
          <a:prstGeom prst="rect">
            <a:avLst/>
          </a:prstGeom>
          <a:noFill/>
          <a:effectLst>
            <a:outerShdw blurRad="57150" dist="19050" dir="2700000" algn="br" rotWithShape="0">
              <a:srgbClr val="000000">
                <a:alpha val="50000"/>
              </a:srgbClr>
            </a:outerShdw>
          </a:effectLst>
        </p:spPr>
      </p:pic>
      <p:sp>
        <p:nvSpPr>
          <p:cNvPr id="38" name=""/>
          <p:cNvSpPr txBox="1"/>
          <p:nvPr/>
        </p:nvSpPr>
        <p:spPr>
          <a:xfrm>
            <a:off x="2486025" y="3819525"/>
            <a:ext cx="609600" cy="285750"/>
          </a:xfrm>
          <a:prstGeom prst="rect">
            <a:avLst/>
          </a:prstGeom>
          <a:noFill/>
        </p:spPr>
        <p:txBody>
          <a:bodyPr anchor="ctr" rtlCol="0" bIns="45720" lIns="91440" rIns="91440" tIns="45720">
            <a:normAutofit/>
          </a:bodyPr>
          <a:lstStyle/>
          <a:p>
            <a:pPr algn="ctr" fontAlgn="ctr" marL="0" marR="0" indent="0" lvl="0">
              <a:lnSpc>
                <a:spcPct val="100000"/>
              </a:lnSpc>
            </a:pPr>
            <a:r>
              <a:rPr lang="ru-RU" b="1" sz="900" spc="0" u="none">
                <a:solidFill>
                  <a:srgbClr val="000000">
                    <a:alpha val="100000"/>
                  </a:srgbClr>
                </a:solidFill>
                <a:latin typeface="Scada"/>
              </a:rPr>
              <a:t><![CDATA[НЕТ]]></a:t>
            </a:r>
          </a:p>
        </p:txBody>
      </p:sp>
      <p:pic>
        <p:nvPicPr>
          <p:cNvPr id="39" name="" descr=""/>
          <p:cNvPicPr>
            <a:picLocks noChangeAspect="1"/>
          </p:cNvPicPr>
          <p:nvPr/>
        </p:nvPicPr>
        <p:blipFill>
          <a:blip r:embed="rId11"/>
          <a:stretch>
            <a:fillRect/>
          </a:stretch>
        </p:blipFill>
        <p:spPr>
          <a:xfrm>
            <a:off x="3819525" y="2466975"/>
            <a:ext cx="342900" cy="428625"/>
          </a:xfrm>
          <a:prstGeom prst="rect">
            <a:avLst/>
          </a:prstGeom>
          <a:noFill/>
        </p:spPr>
      </p:pic>
      <p:sp>
        <p:nvSpPr>
          <p:cNvPr id="40" name=""/>
          <p:cNvSpPr txBox="1"/>
          <p:nvPr/>
        </p:nvSpPr>
        <p:spPr>
          <a:xfrm>
            <a:off x="3781425" y="1924050"/>
            <a:ext cx="428625" cy="504825"/>
          </a:xfrm>
          <a:prstGeom prst="rect">
            <a:avLst/>
          </a:prstGeom>
          <a:noFill/>
        </p:spPr>
        <p:txBody>
          <a:bodyPr anchor="ctr" rtlCol="0" bIns="45720" lIns="91440" rIns="91440" tIns="45720">
            <a:normAutofit/>
          </a:bodyPr>
          <a:lstStyle/>
          <a:p>
            <a:pPr algn="ctr" fontAlgn="ctr" marL="0" marR="0" indent="0" lvl="0">
              <a:lnSpc>
                <a:spcPct val="100000"/>
              </a:lnSpc>
            </a:pPr>
            <a:r>
              <a:rPr lang="ru-RU" sz="900" spc="0" u="none">
                <a:solidFill>
                  <a:srgbClr val="000000">
                    <a:alpha val="100000"/>
                  </a:srgbClr>
                </a:solidFill>
                <a:latin typeface="Scada"/>
              </a:rPr>
              <a:t><![CDATA[0,5 рб.дн]]></a:t>
            </a:r>
          </a:p>
        </p:txBody>
      </p:sp>
      <p:sp>
        <p:nvSpPr>
          <p:cNvPr id="41" name=""/>
          <p:cNvSpPr txBox="1"/>
          <p:nvPr/>
        </p:nvSpPr>
        <p:spPr>
          <a:xfrm>
            <a:off x="4248150" y="12573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anchor="t" rtlCol="0" bIns="45720" lIns="91440" rIns="91440" tIns="45720">
            <a:spAutoFit/>
          </a:bodyPr>
          <a:lstStyle/>
          <a:p>
            <a:pPr algn="l" fontAlgn="t" marL="0" marR="0" indent="0" lvl="0">
              <a:lnSpc>
                <a:spcPct val="100000"/>
              </a:lnSpc>
            </a:pPr>
          </a:p>
        </p:txBody>
      </p:sp>
      <p:sp>
        <p:nvSpPr>
          <p:cNvPr id="42" name=""/>
          <p:cNvSpPr txBox="1"/>
          <p:nvPr/>
        </p:nvSpPr>
        <p:spPr>
          <a:xfrm>
            <a:off x="4248150" y="12573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ctr" rtlCol="0" bIns="45720" lIns="91440" rIns="91440" tIns="45720">
            <a:normAutofit/>
          </a:bodyPr>
          <a:lstStyle/>
          <a:p>
            <a:pPr algn="ctr" fontAlgn="ctr" marL="0" marR="0" indent="0" lvl="0">
              <a:lnSpc>
                <a:spcPct val="100000"/>
              </a:lnSpc>
            </a:pPr>
            <a:r>
              <a:rPr lang="ru-RU" sz="900" spc="0" u="none">
                <a:solidFill>
                  <a:srgbClr val="000000">
                    <a:alpha val="100000"/>
                  </a:srgbClr>
                </a:solidFill>
                <a:latin typeface="Scada"/>
              </a:rPr>
              <a:t><![CDATA[2]]></a:t>
            </a:r>
          </a:p>
        </p:txBody>
      </p:sp>
      <p:sp>
        <p:nvSpPr>
          <p:cNvPr id="43" name=""/>
          <p:cNvSpPr txBox="1"/>
          <p:nvPr/>
        </p:nvSpPr>
        <p:spPr>
          <a:xfrm>
            <a:off x="4610100" y="12573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ctr" rtlCol="0" bIns="45720" lIns="91440" rIns="91440" tIns="45720">
            <a:normAutofit/>
          </a:bodyPr>
          <a:lstStyle/>
          <a:p>
            <a:pPr algn="ctr" fontAlgn="ctr" marL="0" marR="0" indent="0" lvl="0">
              <a:lnSpc>
                <a:spcPct val="100000"/>
              </a:lnSpc>
            </a:pPr>
            <a:r>
              <a:rPr lang="ru-RU" sz="900" spc="0" u="none">
                <a:solidFill>
                  <a:srgbClr val="000000">
                    <a:alpha val="100000"/>
                  </a:srgbClr>
                </a:solidFill>
                <a:latin typeface="Scada"/>
              </a:rPr>
              <a:t><![CDATA[1 рб.дн]]></a:t>
            </a:r>
          </a:p>
        </p:txBody>
      </p:sp>
      <p:sp>
        <p:nvSpPr>
          <p:cNvPr id="44" name=""/>
          <p:cNvSpPr txBox="1"/>
          <p:nvPr/>
        </p:nvSpPr>
        <p:spPr>
          <a:xfrm>
            <a:off x="4248150" y="16192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anchor="t" rtlCol="0" bIns="45720" lIns="91440" rIns="91440" tIns="45720">
            <a:normAutofit/>
          </a:bodyPr>
          <a:lstStyle/>
          <a:p>
            <a:pPr algn="l" fontAlgn="t" marL="0" marR="0" indent="0" lvl="0">
              <a:lnSpc>
                <a:spcPct val="100000"/>
              </a:lnSpc>
            </a:pPr>
            <a:r>
              <a:rPr lang="ru-RU" sz="900" spc="0" u="none">
                <a:solidFill>
                  <a:srgbClr val="000000">
                    <a:alpha val="100000"/>
                  </a:srgbClr>
                </a:solidFill>
                <a:latin typeface="Scada"/>
              </a:rPr>
              <a:t><![CDATA[Главный специалист отдела по бухгалтерскому учёту и отчетности]]></a:t>
            </a:r>
          </a:p>
        </p:txBody>
      </p:sp>
      <p:sp>
        <p:nvSpPr>
          <p:cNvPr id="45" name=""/>
          <p:cNvSpPr txBox="1"/>
          <p:nvPr/>
        </p:nvSpPr>
        <p:spPr>
          <a:xfrm>
            <a:off x="4248150" y="22669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t" rtlCol="0" bIns="45720" lIns="91440" rIns="91440" tIns="45720">
            <a:normAutofit/>
          </a:bodyPr>
          <a:lstStyle/>
          <a:p>
            <a:pPr algn="l" fontAlgn="t" marL="0" marR="0" indent="0" lvl="0">
              <a:lnSpc>
                <a:spcPct val="100000"/>
              </a:lnSpc>
            </a:pPr>
            <a:r>
              <a:rPr lang="ru-RU" sz="900" spc="0" u="none">
                <a:solidFill>
                  <a:srgbClr val="000000">
                    <a:alpha val="100000"/>
                  </a:srgbClr>
                </a:solidFill>
                <a:latin typeface="Scada"/>
              </a:rPr>
              <a:t><![CDATA[Формирование запроса в КУМИ о предоставлении копий документов (договора)]]></a:t>
            </a:r>
          </a:p>
        </p:txBody>
      </p:sp>
      <p:sp>
        <p:nvSpPr>
          <p:cNvPr id="46" name=""/>
          <p:cNvSpPr txBox="1"/>
          <p:nvPr/>
        </p:nvSpPr>
        <p:spPr>
          <a:xfrm>
            <a:off x="4248150" y="37814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t" rtlCol="0" bIns="45720" lIns="91440" rIns="91440" tIns="45720">
            <a:spAutoFit/>
          </a:bodyPr>
          <a:lstStyle/>
          <a:p>
            <a:pPr algn="l" fontAlgn="t" marL="0" marR="0" indent="0" lvl="0">
              <a:lnSpc>
                <a:spcPct val="100000"/>
              </a:lnSpc>
            </a:pPr>
          </a:p>
        </p:txBody>
      </p:sp>
      <p:sp>
        <p:nvSpPr>
          <p:cNvPr id="47" name=""/>
          <p:cNvSpPr txBox="1"/>
          <p:nvPr/>
        </p:nvSpPr>
        <p:spPr>
          <a:xfrm>
            <a:off x="4248150" y="12573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anchor="t" rtlCol="0" bIns="45720" lIns="91440" rIns="91440" tIns="45720">
            <a:spAutoFit/>
          </a:bodyPr>
          <a:lstStyle/>
          <a:p>
            <a:pPr algn="l" fontAlgn="t" marL="0" marR="0" indent="0" lvl="0">
              <a:lnSpc>
                <a:spcPct val="100000"/>
              </a:lnSpc>
            </a:pPr>
          </a:p>
        </p:txBody>
      </p:sp>
      <p:pic>
        <p:nvPicPr>
          <p:cNvPr id="48" name="" descr=""/>
          <p:cNvPicPr>
            <a:picLocks noChangeAspect="1"/>
          </p:cNvPicPr>
          <p:nvPr/>
        </p:nvPicPr>
        <p:blipFill>
          <a:blip r:embed="rId12"/>
          <a:stretch>
            <a:fillRect/>
          </a:stretch>
        </p:blipFill>
        <p:spPr>
          <a:xfrm>
            <a:off x="4895850" y="3743325"/>
            <a:ext cx="790575" cy="419100"/>
          </a:xfrm>
          <a:prstGeom prst="rect">
            <a:avLst/>
          </a:prstGeom>
          <a:noFill/>
          <a:effectLst>
            <a:outerShdw blurRad="57150" dist="19050" dir="2700000" algn="br" rotWithShape="0">
              <a:srgbClr val="000000">
                <a:alpha val="50000"/>
              </a:srgbClr>
            </a:outerShdw>
          </a:effectLst>
        </p:spPr>
      </p:pic>
      <p:sp>
        <p:nvSpPr>
          <p:cNvPr id="49" name=""/>
          <p:cNvSpPr txBox="1"/>
          <p:nvPr/>
        </p:nvSpPr>
        <p:spPr>
          <a:xfrm>
            <a:off x="4895850" y="3743325"/>
            <a:ext cx="790575" cy="428625"/>
          </a:xfrm>
          <a:prstGeom prst="rect">
            <a:avLst/>
          </a:prstGeom>
          <a:noFill/>
        </p:spPr>
        <p:txBody>
          <a:bodyPr anchor="ctr" rtlCol="0" bIns="45720" lIns="91440" rIns="91440" tIns="45720">
            <a:normAutofit/>
          </a:bodyPr>
          <a:lstStyle/>
          <a:p>
            <a:pPr algn="ctr" fontAlgn="ctr" marL="0" marR="0" indent="0" lvl="0">
              <a:lnSpc>
                <a:spcPct val="100000"/>
              </a:lnSpc>
            </a:pPr>
            <a:r>
              <a:rPr lang="ru-RU" b="1" sz="900" spc="0" u="none">
                <a:solidFill>
                  <a:srgbClr val="FFFFFF">
                    <a:alpha val="100000"/>
                  </a:srgbClr>
                </a:solidFill>
                <a:latin typeface="Scada"/>
              </a:rPr>
              <a:t><![CDATA[1,2]]></a:t>
            </a:r>
          </a:p>
        </p:txBody>
      </p:sp>
      <p:pic>
        <p:nvPicPr>
          <p:cNvPr id="50" name="" descr=""/>
          <p:cNvPicPr>
            <a:picLocks noChangeAspect="1"/>
          </p:cNvPicPr>
          <p:nvPr/>
        </p:nvPicPr>
        <p:blipFill>
          <a:blip r:embed="rId13"/>
          <a:stretch>
            <a:fillRect/>
          </a:stretch>
        </p:blipFill>
        <p:spPr>
          <a:xfrm>
            <a:off x="4271963" y="3781425"/>
            <a:ext cx="561975" cy="361950"/>
          </a:xfrm>
          <a:prstGeom prst="rect">
            <a:avLst/>
          </a:prstGeom>
          <a:noFill/>
          <a:effectLst>
            <a:outerShdw blurRad="57150" dist="19050" dir="2700000" algn="br" rotWithShape="0">
              <a:srgbClr val="000000">
                <a:alpha val="50000"/>
              </a:srgbClr>
            </a:outerShdw>
          </a:effectLst>
        </p:spPr>
      </p:pic>
      <p:sp>
        <p:nvSpPr>
          <p:cNvPr id="51" name=""/>
          <p:cNvSpPr txBox="1"/>
          <p:nvPr/>
        </p:nvSpPr>
        <p:spPr>
          <a:xfrm>
            <a:off x="4248150" y="3819525"/>
            <a:ext cx="609600" cy="285750"/>
          </a:xfrm>
          <a:prstGeom prst="rect">
            <a:avLst/>
          </a:prstGeom>
          <a:noFill/>
        </p:spPr>
        <p:txBody>
          <a:bodyPr anchor="ctr" rtlCol="0" bIns="45720" lIns="91440" rIns="91440" tIns="45720">
            <a:normAutofit/>
          </a:bodyPr>
          <a:lstStyle/>
          <a:p>
            <a:pPr algn="ctr" fontAlgn="ctr" marL="0" marR="0" indent="0" lvl="0">
              <a:lnSpc>
                <a:spcPct val="100000"/>
              </a:lnSpc>
            </a:pPr>
            <a:r>
              <a:rPr lang="ru-RU" b="1" sz="900" spc="0" u="none">
                <a:solidFill>
                  <a:srgbClr val="000000">
                    <a:alpha val="100000"/>
                  </a:srgbClr>
                </a:solidFill>
                <a:latin typeface="Scada"/>
              </a:rPr>
              <a:t><![CDATA[НЕТ]]></a:t>
            </a:r>
          </a:p>
        </p:txBody>
      </p:sp>
      <p:pic>
        <p:nvPicPr>
          <p:cNvPr id="52" name="" descr=""/>
          <p:cNvPicPr>
            <a:picLocks noChangeAspect="1"/>
          </p:cNvPicPr>
          <p:nvPr/>
        </p:nvPicPr>
        <p:blipFill>
          <a:blip r:embed="rId14"/>
          <a:stretch>
            <a:fillRect/>
          </a:stretch>
        </p:blipFill>
        <p:spPr>
          <a:xfrm>
            <a:off x="5581650" y="2466975"/>
            <a:ext cx="342900" cy="428625"/>
          </a:xfrm>
          <a:prstGeom prst="rect">
            <a:avLst/>
          </a:prstGeom>
          <a:noFill/>
        </p:spPr>
      </p:pic>
      <p:sp>
        <p:nvSpPr>
          <p:cNvPr id="53" name=""/>
          <p:cNvSpPr txBox="1"/>
          <p:nvPr/>
        </p:nvSpPr>
        <p:spPr>
          <a:xfrm>
            <a:off x="5543550" y="1924050"/>
            <a:ext cx="428625" cy="504825"/>
          </a:xfrm>
          <a:prstGeom prst="rect">
            <a:avLst/>
          </a:prstGeom>
          <a:noFill/>
        </p:spPr>
        <p:txBody>
          <a:bodyPr anchor="ctr" rtlCol="0" bIns="45720" lIns="91440" rIns="91440" tIns="45720">
            <a:normAutofit/>
          </a:bodyPr>
          <a:lstStyle/>
          <a:p>
            <a:pPr algn="ctr" fontAlgn="ctr" marL="0" marR="0" indent="0" lvl="0">
              <a:lnSpc>
                <a:spcPct val="100000"/>
              </a:lnSpc>
            </a:pPr>
            <a:r>
              <a:rPr lang="ru-RU" sz="900" spc="0" u="none">
                <a:solidFill>
                  <a:srgbClr val="000000">
                    <a:alpha val="100000"/>
                  </a:srgbClr>
                </a:solidFill>
                <a:latin typeface="Scada"/>
              </a:rPr>
              <a:t><![CDATA[0,5 рб.дн]]></a:t>
            </a:r>
          </a:p>
        </p:txBody>
      </p:sp>
      <p:sp>
        <p:nvSpPr>
          <p:cNvPr id="54" name=""/>
          <p:cNvSpPr txBox="1"/>
          <p:nvPr/>
        </p:nvSpPr>
        <p:spPr>
          <a:xfrm>
            <a:off x="6010275" y="12573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anchor="t" rtlCol="0" bIns="45720" lIns="91440" rIns="91440" tIns="45720">
            <a:spAutoFit/>
          </a:bodyPr>
          <a:lstStyle/>
          <a:p>
            <a:pPr algn="l" fontAlgn="t" marL="0" marR="0" indent="0" lvl="0">
              <a:lnSpc>
                <a:spcPct val="100000"/>
              </a:lnSpc>
            </a:pPr>
          </a:p>
        </p:txBody>
      </p:sp>
      <p:sp>
        <p:nvSpPr>
          <p:cNvPr id="55" name=""/>
          <p:cNvSpPr txBox="1"/>
          <p:nvPr/>
        </p:nvSpPr>
        <p:spPr>
          <a:xfrm>
            <a:off x="6010275" y="12573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ctr" rtlCol="0" bIns="45720" lIns="91440" rIns="91440" tIns="45720">
            <a:normAutofit/>
          </a:bodyPr>
          <a:lstStyle/>
          <a:p>
            <a:pPr algn="ctr" fontAlgn="ctr" marL="0" marR="0" indent="0" lvl="0">
              <a:lnSpc>
                <a:spcPct val="100000"/>
              </a:lnSpc>
            </a:pPr>
            <a:r>
              <a:rPr lang="ru-RU" sz="900" spc="0" u="none">
                <a:solidFill>
                  <a:srgbClr val="000000">
                    <a:alpha val="100000"/>
                  </a:srgbClr>
                </a:solidFill>
                <a:latin typeface="Scada"/>
              </a:rPr>
              <a:t><![CDATA[3]]></a:t>
            </a:r>
          </a:p>
        </p:txBody>
      </p:sp>
      <p:sp>
        <p:nvSpPr>
          <p:cNvPr id="56" name=""/>
          <p:cNvSpPr txBox="1"/>
          <p:nvPr/>
        </p:nvSpPr>
        <p:spPr>
          <a:xfrm>
            <a:off x="6372225" y="12573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ctr" rtlCol="0" bIns="45720" lIns="91440" rIns="91440" tIns="45720">
            <a:normAutofit/>
          </a:bodyPr>
          <a:lstStyle/>
          <a:p>
            <a:pPr algn="ctr" fontAlgn="ctr" marL="0" marR="0" indent="0" lvl="0">
              <a:lnSpc>
                <a:spcPct val="100000"/>
              </a:lnSpc>
            </a:pPr>
            <a:r>
              <a:rPr lang="ru-RU" sz="900" spc="0" u="none">
                <a:solidFill>
                  <a:srgbClr val="000000">
                    <a:alpha val="100000"/>
                  </a:srgbClr>
                </a:solidFill>
                <a:latin typeface="Scada"/>
              </a:rPr>
              <a:t><![CDATA[3 рб.дн]]></a:t>
            </a:r>
          </a:p>
        </p:txBody>
      </p:sp>
      <p:sp>
        <p:nvSpPr>
          <p:cNvPr id="57" name=""/>
          <p:cNvSpPr txBox="1"/>
          <p:nvPr/>
        </p:nvSpPr>
        <p:spPr>
          <a:xfrm>
            <a:off x="6010275" y="16192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anchor="t" rtlCol="0" bIns="45720" lIns="91440" rIns="91440" tIns="45720">
            <a:normAutofit/>
          </a:bodyPr>
          <a:lstStyle/>
          <a:p>
            <a:pPr algn="l" fontAlgn="t" marL="0" marR="0" indent="0" lvl="0">
              <a:lnSpc>
                <a:spcPct val="100000"/>
              </a:lnSpc>
            </a:pPr>
            <a:r>
              <a:rPr lang="ru-RU" sz="900" spc="0" u="none">
                <a:solidFill>
                  <a:srgbClr val="000000">
                    <a:alpha val="100000"/>
                  </a:srgbClr>
                </a:solidFill>
                <a:latin typeface="Scada"/>
              </a:rPr>
              <a:t><![CDATA[Комитет по имущественным и земельным отношениям ]]></a:t>
            </a:r>
          </a:p>
        </p:txBody>
      </p:sp>
      <p:sp>
        <p:nvSpPr>
          <p:cNvPr id="58" name=""/>
          <p:cNvSpPr txBox="1"/>
          <p:nvPr/>
        </p:nvSpPr>
        <p:spPr>
          <a:xfrm>
            <a:off x="6010275" y="22669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t" rtlCol="0" bIns="45720" lIns="91440" rIns="91440" tIns="45720">
            <a:normAutofit/>
          </a:bodyPr>
          <a:lstStyle/>
          <a:p>
            <a:pPr algn="l" fontAlgn="t" marL="0" marR="0" indent="0" lvl="0">
              <a:lnSpc>
                <a:spcPct val="100000"/>
              </a:lnSpc>
            </a:pPr>
            <a:r>
              <a:rPr lang="ru-RU" sz="900" spc="0" u="none">
                <a:solidFill>
                  <a:srgbClr val="000000">
                    <a:alpha val="100000"/>
                  </a:srgbClr>
                </a:solidFill>
                <a:latin typeface="Scada"/>
              </a:rPr>
              <a:t><![CDATA[Подготовка скан-копий договоров и передача в отдел по бухгалтерскому учету]]></a:t>
            </a:r>
          </a:p>
        </p:txBody>
      </p:sp>
      <p:sp>
        <p:nvSpPr>
          <p:cNvPr id="59" name=""/>
          <p:cNvSpPr txBox="1"/>
          <p:nvPr/>
        </p:nvSpPr>
        <p:spPr>
          <a:xfrm>
            <a:off x="6010275" y="37814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t" rtlCol="0" bIns="45720" lIns="91440" rIns="91440" tIns="45720">
            <a:spAutoFit/>
          </a:bodyPr>
          <a:lstStyle/>
          <a:p>
            <a:pPr algn="l" fontAlgn="t" marL="0" marR="0" indent="0" lvl="0">
              <a:lnSpc>
                <a:spcPct val="100000"/>
              </a:lnSpc>
            </a:pPr>
          </a:p>
        </p:txBody>
      </p:sp>
      <p:sp>
        <p:nvSpPr>
          <p:cNvPr id="60" name=""/>
          <p:cNvSpPr txBox="1"/>
          <p:nvPr/>
        </p:nvSpPr>
        <p:spPr>
          <a:xfrm>
            <a:off x="6010275" y="12573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anchor="t" rtlCol="0" bIns="45720" lIns="91440" rIns="91440" tIns="45720">
            <a:spAutoFit/>
          </a:bodyPr>
          <a:lstStyle/>
          <a:p>
            <a:pPr algn="l" fontAlgn="t" marL="0" marR="0" indent="0" lvl="0">
              <a:lnSpc>
                <a:spcPct val="100000"/>
              </a:lnSpc>
            </a:pPr>
          </a:p>
        </p:txBody>
      </p:sp>
      <p:pic>
        <p:nvPicPr>
          <p:cNvPr id="61" name="" descr=""/>
          <p:cNvPicPr>
            <a:picLocks noChangeAspect="1"/>
          </p:cNvPicPr>
          <p:nvPr/>
        </p:nvPicPr>
        <p:blipFill>
          <a:blip r:embed="rId15"/>
          <a:stretch>
            <a:fillRect/>
          </a:stretch>
        </p:blipFill>
        <p:spPr>
          <a:xfrm>
            <a:off x="6657975" y="3743325"/>
            <a:ext cx="790575" cy="419100"/>
          </a:xfrm>
          <a:prstGeom prst="rect">
            <a:avLst/>
          </a:prstGeom>
          <a:noFill/>
          <a:effectLst>
            <a:outerShdw blurRad="57150" dist="19050" dir="2700000" algn="br" rotWithShape="0">
              <a:srgbClr val="000000">
                <a:alpha val="50000"/>
              </a:srgbClr>
            </a:outerShdw>
          </a:effectLst>
        </p:spPr>
      </p:pic>
      <p:sp>
        <p:nvSpPr>
          <p:cNvPr id="62" name=""/>
          <p:cNvSpPr txBox="1"/>
          <p:nvPr/>
        </p:nvSpPr>
        <p:spPr>
          <a:xfrm>
            <a:off x="6657975" y="3743325"/>
            <a:ext cx="790575" cy="428625"/>
          </a:xfrm>
          <a:prstGeom prst="rect">
            <a:avLst/>
          </a:prstGeom>
          <a:noFill/>
        </p:spPr>
        <p:txBody>
          <a:bodyPr anchor="ctr" rtlCol="0" bIns="45720" lIns="91440" rIns="91440" tIns="45720">
            <a:normAutofit/>
          </a:bodyPr>
          <a:lstStyle/>
          <a:p>
            <a:pPr algn="ctr" fontAlgn="ctr" marL="0" marR="0" indent="0" lvl="0">
              <a:lnSpc>
                <a:spcPct val="100000"/>
              </a:lnSpc>
            </a:pPr>
            <a:r>
              <a:rPr lang="ru-RU" b="1" sz="900" spc="0" u="none">
                <a:solidFill>
                  <a:srgbClr val="FFFFFF">
                    <a:alpha val="100000"/>
                  </a:srgbClr>
                </a:solidFill>
                <a:latin typeface="Scada"/>
              </a:rPr>
              <a:t><![CDATA[2]]></a:t>
            </a:r>
          </a:p>
        </p:txBody>
      </p:sp>
      <p:pic>
        <p:nvPicPr>
          <p:cNvPr id="63" name="" descr=""/>
          <p:cNvPicPr>
            <a:picLocks noChangeAspect="1"/>
          </p:cNvPicPr>
          <p:nvPr/>
        </p:nvPicPr>
        <p:blipFill>
          <a:blip r:embed="rId16"/>
          <a:stretch>
            <a:fillRect/>
          </a:stretch>
        </p:blipFill>
        <p:spPr>
          <a:xfrm>
            <a:off x="6034088" y="3781425"/>
            <a:ext cx="561975" cy="361950"/>
          </a:xfrm>
          <a:prstGeom prst="rect">
            <a:avLst/>
          </a:prstGeom>
          <a:noFill/>
          <a:effectLst>
            <a:outerShdw blurRad="57150" dist="19050" dir="2700000" algn="br" rotWithShape="0">
              <a:srgbClr val="000000">
                <a:alpha val="50000"/>
              </a:srgbClr>
            </a:outerShdw>
          </a:effectLst>
        </p:spPr>
      </p:pic>
      <p:sp>
        <p:nvSpPr>
          <p:cNvPr id="64" name=""/>
          <p:cNvSpPr txBox="1"/>
          <p:nvPr/>
        </p:nvSpPr>
        <p:spPr>
          <a:xfrm>
            <a:off x="6010275" y="3819525"/>
            <a:ext cx="609600" cy="285750"/>
          </a:xfrm>
          <a:prstGeom prst="rect">
            <a:avLst/>
          </a:prstGeom>
          <a:noFill/>
        </p:spPr>
        <p:txBody>
          <a:bodyPr anchor="ctr" rtlCol="0" bIns="45720" lIns="91440" rIns="91440" tIns="45720">
            <a:normAutofit/>
          </a:bodyPr>
          <a:lstStyle/>
          <a:p>
            <a:pPr algn="ctr" fontAlgn="ctr" marL="0" marR="0" indent="0" lvl="0">
              <a:lnSpc>
                <a:spcPct val="100000"/>
              </a:lnSpc>
            </a:pPr>
            <a:r>
              <a:rPr lang="ru-RU" b="1" sz="900" spc="0" u="none">
                <a:solidFill>
                  <a:srgbClr val="000000">
                    <a:alpha val="100000"/>
                  </a:srgbClr>
                </a:solidFill>
                <a:latin typeface="Scada"/>
              </a:rPr>
              <a:t><![CDATA[НЕТ]]></a:t>
            </a:r>
          </a:p>
        </p:txBody>
      </p:sp>
      <p:pic>
        <p:nvPicPr>
          <p:cNvPr id="65" name="" descr=""/>
          <p:cNvPicPr>
            <a:picLocks noChangeAspect="1"/>
          </p:cNvPicPr>
          <p:nvPr/>
        </p:nvPicPr>
        <p:blipFill>
          <a:blip r:embed="rId17"/>
          <a:stretch>
            <a:fillRect/>
          </a:stretch>
        </p:blipFill>
        <p:spPr>
          <a:xfrm>
            <a:off x="7343775" y="2466975"/>
            <a:ext cx="342900" cy="428625"/>
          </a:xfrm>
          <a:prstGeom prst="rect">
            <a:avLst/>
          </a:prstGeom>
          <a:noFill/>
        </p:spPr>
      </p:pic>
      <p:sp>
        <p:nvSpPr>
          <p:cNvPr id="66" name=""/>
          <p:cNvSpPr txBox="1"/>
          <p:nvPr/>
        </p:nvSpPr>
        <p:spPr>
          <a:xfrm>
            <a:off x="7305675" y="1924050"/>
            <a:ext cx="428625" cy="504825"/>
          </a:xfrm>
          <a:prstGeom prst="rect">
            <a:avLst/>
          </a:prstGeom>
          <a:noFill/>
        </p:spPr>
        <p:txBody>
          <a:bodyPr anchor="ctr" rtlCol="0" bIns="45720" lIns="91440" rIns="91440" tIns="45720">
            <a:normAutofit/>
          </a:bodyPr>
          <a:lstStyle/>
          <a:p>
            <a:pPr algn="ctr" fontAlgn="ctr" marL="0" marR="0" indent="0" lvl="0">
              <a:lnSpc>
                <a:spcPct val="100000"/>
              </a:lnSpc>
            </a:pPr>
            <a:r>
              <a:rPr lang="ru-RU" sz="900" spc="0" u="none">
                <a:solidFill>
                  <a:srgbClr val="000000">
                    <a:alpha val="100000"/>
                  </a:srgbClr>
                </a:solidFill>
                <a:latin typeface="Scada"/>
              </a:rPr>
              <a:t><![CDATA[0,5 рб.дн]]></a:t>
            </a:r>
          </a:p>
        </p:txBody>
      </p:sp>
      <p:sp>
        <p:nvSpPr>
          <p:cNvPr id="67" name=""/>
          <p:cNvSpPr txBox="1"/>
          <p:nvPr/>
        </p:nvSpPr>
        <p:spPr>
          <a:xfrm>
            <a:off x="723900" y="44958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anchor="t" rtlCol="0" bIns="45720" lIns="91440" rIns="91440" tIns="45720">
            <a:spAutoFit/>
          </a:bodyPr>
          <a:lstStyle/>
          <a:p>
            <a:pPr algn="l" fontAlgn="t" marL="0" marR="0" indent="0" lvl="0">
              <a:lnSpc>
                <a:spcPct val="100000"/>
              </a:lnSpc>
            </a:pPr>
          </a:p>
        </p:txBody>
      </p:sp>
      <p:sp>
        <p:nvSpPr>
          <p:cNvPr id="68" name=""/>
          <p:cNvSpPr txBox="1"/>
          <p:nvPr/>
        </p:nvSpPr>
        <p:spPr>
          <a:xfrm>
            <a:off x="723900" y="44958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ctr" rtlCol="0" bIns="45720" lIns="91440" rIns="91440" tIns="45720">
            <a:normAutofit/>
          </a:bodyPr>
          <a:lstStyle/>
          <a:p>
            <a:pPr algn="ctr" fontAlgn="ctr" marL="0" marR="0" indent="0" lvl="0">
              <a:lnSpc>
                <a:spcPct val="100000"/>
              </a:lnSpc>
            </a:pPr>
            <a:r>
              <a:rPr lang="ru-RU" sz="900" spc="0" u="none">
                <a:solidFill>
                  <a:srgbClr val="000000">
                    <a:alpha val="100000"/>
                  </a:srgbClr>
                </a:solidFill>
                <a:latin typeface="Scada"/>
              </a:rPr>
              <a:t><![CDATA[4]]></a:t>
            </a:r>
          </a:p>
        </p:txBody>
      </p:sp>
      <p:sp>
        <p:nvSpPr>
          <p:cNvPr id="69" name=""/>
          <p:cNvSpPr txBox="1"/>
          <p:nvPr/>
        </p:nvSpPr>
        <p:spPr>
          <a:xfrm>
            <a:off x="1076325" y="44958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ctr" rtlCol="0" bIns="45720" lIns="91440" rIns="91440" tIns="45720">
            <a:normAutofit/>
          </a:bodyPr>
          <a:lstStyle/>
          <a:p>
            <a:pPr algn="ctr" fontAlgn="ctr" marL="0" marR="0" indent="0" lvl="0">
              <a:lnSpc>
                <a:spcPct val="100000"/>
              </a:lnSpc>
            </a:pPr>
            <a:r>
              <a:rPr lang="ru-RU" sz="900" spc="0" u="none">
                <a:solidFill>
                  <a:srgbClr val="000000">
                    <a:alpha val="100000"/>
                  </a:srgbClr>
                </a:solidFill>
                <a:latin typeface="Scada"/>
              </a:rPr>
              <a:t><![CDATA[3 рб.дн]]></a:t>
            </a:r>
          </a:p>
        </p:txBody>
      </p:sp>
      <p:sp>
        <p:nvSpPr>
          <p:cNvPr id="70" name=""/>
          <p:cNvSpPr txBox="1"/>
          <p:nvPr/>
        </p:nvSpPr>
        <p:spPr>
          <a:xfrm>
            <a:off x="723900" y="48577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anchor="t" rtlCol="0" bIns="45720" lIns="91440" rIns="91440" tIns="45720">
            <a:normAutofit/>
          </a:bodyPr>
          <a:lstStyle/>
          <a:p>
            <a:pPr algn="l" fontAlgn="t" marL="0" marR="0" indent="0" lvl="0">
              <a:lnSpc>
                <a:spcPct val="100000"/>
              </a:lnSpc>
            </a:pPr>
            <a:r>
              <a:rPr lang="ru-RU" sz="900" spc="0" u="none">
                <a:solidFill>
                  <a:srgbClr val="000000">
                    <a:alpha val="100000"/>
                  </a:srgbClr>
                </a:solidFill>
                <a:latin typeface="Scada"/>
              </a:rPr>
              <a:t><![CDATA[специалист Отдела бух учета ]]></a:t>
            </a:r>
          </a:p>
        </p:txBody>
      </p:sp>
      <p:sp>
        <p:nvSpPr>
          <p:cNvPr id="71" name=""/>
          <p:cNvSpPr txBox="1"/>
          <p:nvPr/>
        </p:nvSpPr>
        <p:spPr>
          <a:xfrm>
            <a:off x="723900" y="55054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t" rtlCol="0" bIns="45720" lIns="91440" rIns="91440" tIns="45720">
            <a:normAutofit/>
          </a:bodyPr>
          <a:lstStyle/>
          <a:p>
            <a:pPr algn="l" fontAlgn="t" marL="0" marR="0" indent="0" lvl="0">
              <a:lnSpc>
                <a:spcPct val="100000"/>
              </a:lnSpc>
            </a:pPr>
            <a:r>
              <a:rPr lang="ru-RU" sz="900" spc="0" u="none">
                <a:solidFill>
                  <a:srgbClr val="000000">
                    <a:alpha val="100000"/>
                  </a:srgbClr>
                </a:solidFill>
                <a:latin typeface="Scada"/>
              </a:rPr>
              <a:t><![CDATA[Формирование пакета документов (запросы)]]></a:t>
            </a:r>
          </a:p>
        </p:txBody>
      </p:sp>
      <p:sp>
        <p:nvSpPr>
          <p:cNvPr id="72" name=""/>
          <p:cNvSpPr txBox="1"/>
          <p:nvPr/>
        </p:nvSpPr>
        <p:spPr>
          <a:xfrm>
            <a:off x="723900" y="70199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t" rtlCol="0" bIns="45720" lIns="91440" rIns="91440" tIns="45720">
            <a:spAutoFit/>
          </a:bodyPr>
          <a:lstStyle/>
          <a:p>
            <a:pPr algn="l" fontAlgn="t" marL="0" marR="0" indent="0" lvl="0">
              <a:lnSpc>
                <a:spcPct val="100000"/>
              </a:lnSpc>
            </a:pPr>
          </a:p>
        </p:txBody>
      </p:sp>
      <p:sp>
        <p:nvSpPr>
          <p:cNvPr id="73" name=""/>
          <p:cNvSpPr txBox="1"/>
          <p:nvPr/>
        </p:nvSpPr>
        <p:spPr>
          <a:xfrm>
            <a:off x="723900" y="44958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anchor="t" rtlCol="0" bIns="45720" lIns="91440" rIns="91440" tIns="45720">
            <a:spAutoFit/>
          </a:bodyPr>
          <a:lstStyle/>
          <a:p>
            <a:pPr algn="l" fontAlgn="t" marL="0" marR="0" indent="0" lvl="0">
              <a:lnSpc>
                <a:spcPct val="100000"/>
              </a:lnSpc>
            </a:pPr>
          </a:p>
        </p:txBody>
      </p:sp>
      <p:pic>
        <p:nvPicPr>
          <p:cNvPr id="74" name="" descr=""/>
          <p:cNvPicPr>
            <a:picLocks noChangeAspect="1"/>
          </p:cNvPicPr>
          <p:nvPr/>
        </p:nvPicPr>
        <p:blipFill>
          <a:blip r:embed="rId18"/>
          <a:stretch>
            <a:fillRect/>
          </a:stretch>
        </p:blipFill>
        <p:spPr>
          <a:xfrm>
            <a:off x="1281113" y="7019925"/>
            <a:ext cx="561975" cy="361950"/>
          </a:xfrm>
          <a:prstGeom prst="rect">
            <a:avLst/>
          </a:prstGeom>
          <a:noFill/>
          <a:effectLst>
            <a:outerShdw blurRad="57150" dist="19050" dir="2700000" algn="br" rotWithShape="0">
              <a:srgbClr val="000000">
                <a:alpha val="50000"/>
              </a:srgbClr>
            </a:outerShdw>
          </a:effectLst>
        </p:spPr>
      </p:pic>
      <p:sp>
        <p:nvSpPr>
          <p:cNvPr id="75" name=""/>
          <p:cNvSpPr txBox="1"/>
          <p:nvPr/>
        </p:nvSpPr>
        <p:spPr>
          <a:xfrm>
            <a:off x="1257300" y="7058025"/>
            <a:ext cx="609600" cy="285750"/>
          </a:xfrm>
          <a:prstGeom prst="rect">
            <a:avLst/>
          </a:prstGeom>
          <a:noFill/>
        </p:spPr>
        <p:txBody>
          <a:bodyPr anchor="ctr" rtlCol="0" bIns="45720" lIns="91440" rIns="91440" tIns="45720">
            <a:normAutofit/>
          </a:bodyPr>
          <a:lstStyle/>
          <a:p>
            <a:pPr algn="ctr" fontAlgn="ctr" marL="0" marR="0" indent="0" lvl="0">
              <a:lnSpc>
                <a:spcPct val="100000"/>
              </a:lnSpc>
            </a:pPr>
            <a:r>
              <a:rPr lang="ru-RU" b="1" sz="900" spc="0" u="none">
                <a:solidFill>
                  <a:srgbClr val="000000">
                    <a:alpha val="100000"/>
                  </a:srgbClr>
                </a:solidFill>
                <a:latin typeface="Scada"/>
              </a:rPr>
              <a:t><![CDATA[НЕТ]]></a:t>
            </a:r>
          </a:p>
        </p:txBody>
      </p:sp>
      <p:pic>
        <p:nvPicPr>
          <p:cNvPr id="76" name="" descr=""/>
          <p:cNvPicPr>
            <a:picLocks noChangeAspect="1"/>
          </p:cNvPicPr>
          <p:nvPr/>
        </p:nvPicPr>
        <p:blipFill>
          <a:blip r:embed="rId19"/>
          <a:stretch>
            <a:fillRect/>
          </a:stretch>
        </p:blipFill>
        <p:spPr>
          <a:xfrm>
            <a:off x="323850" y="5705475"/>
            <a:ext cx="342900" cy="428625"/>
          </a:xfrm>
          <a:prstGeom prst="rect">
            <a:avLst/>
          </a:prstGeom>
          <a:noFill/>
        </p:spPr>
      </p:pic>
      <p:pic>
        <p:nvPicPr>
          <p:cNvPr id="77" name="" descr=""/>
          <p:cNvPicPr>
            <a:picLocks noChangeAspect="1"/>
          </p:cNvPicPr>
          <p:nvPr/>
        </p:nvPicPr>
        <p:blipFill>
          <a:blip r:embed="rId20"/>
          <a:stretch>
            <a:fillRect/>
          </a:stretch>
        </p:blipFill>
        <p:spPr>
          <a:xfrm>
            <a:off x="2047875" y="5705475"/>
            <a:ext cx="342900" cy="428625"/>
          </a:xfrm>
          <a:prstGeom prst="rect">
            <a:avLst/>
          </a:prstGeom>
          <a:noFill/>
        </p:spPr>
      </p:pic>
      <p:sp>
        <p:nvSpPr>
          <p:cNvPr id="78" name=""/>
          <p:cNvSpPr txBox="1"/>
          <p:nvPr/>
        </p:nvSpPr>
        <p:spPr>
          <a:xfrm>
            <a:off x="2019300" y="5162550"/>
            <a:ext cx="428625" cy="504825"/>
          </a:xfrm>
          <a:prstGeom prst="rect">
            <a:avLst/>
          </a:prstGeom>
          <a:noFill/>
        </p:spPr>
        <p:txBody>
          <a:bodyPr anchor="ctr" rtlCol="0" bIns="45720" lIns="91440" rIns="91440" tIns="45720">
            <a:normAutofit/>
          </a:bodyPr>
          <a:lstStyle/>
          <a:p>
            <a:pPr algn="ctr" fontAlgn="ctr" marL="0" marR="0" indent="0" lvl="0">
              <a:lnSpc>
                <a:spcPct val="100000"/>
              </a:lnSpc>
            </a:pPr>
            <a:r>
              <a:rPr lang="ru-RU" sz="900" spc="0" u="none">
                <a:solidFill>
                  <a:srgbClr val="000000">
                    <a:alpha val="100000"/>
                  </a:srgbClr>
                </a:solidFill>
                <a:latin typeface="Scada"/>
              </a:rPr>
              <a:t><![CDATA[1 рб.дн]]></a:t>
            </a:r>
          </a:p>
        </p:txBody>
      </p:sp>
      <p:sp>
        <p:nvSpPr>
          <p:cNvPr id="79" name=""/>
          <p:cNvSpPr txBox="1"/>
          <p:nvPr/>
        </p:nvSpPr>
        <p:spPr>
          <a:xfrm>
            <a:off x="2486025" y="44958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anchor="t" rtlCol="0" bIns="45720" lIns="91440" rIns="91440" tIns="45720">
            <a:spAutoFit/>
          </a:bodyPr>
          <a:lstStyle/>
          <a:p>
            <a:pPr algn="l" fontAlgn="t" marL="0" marR="0" indent="0" lvl="0">
              <a:lnSpc>
                <a:spcPct val="100000"/>
              </a:lnSpc>
            </a:pPr>
          </a:p>
        </p:txBody>
      </p:sp>
      <p:sp>
        <p:nvSpPr>
          <p:cNvPr id="80" name=""/>
          <p:cNvSpPr txBox="1"/>
          <p:nvPr/>
        </p:nvSpPr>
        <p:spPr>
          <a:xfrm>
            <a:off x="2486025" y="44958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ctr" rtlCol="0" bIns="45720" lIns="91440" rIns="91440" tIns="45720">
            <a:normAutofit/>
          </a:bodyPr>
          <a:lstStyle/>
          <a:p>
            <a:pPr algn="ctr" fontAlgn="ctr" marL="0" marR="0" indent="0" lvl="0">
              <a:lnSpc>
                <a:spcPct val="100000"/>
              </a:lnSpc>
            </a:pPr>
            <a:r>
              <a:rPr lang="ru-RU" sz="900" spc="0" u="none">
                <a:solidFill>
                  <a:srgbClr val="000000">
                    <a:alpha val="100000"/>
                  </a:srgbClr>
                </a:solidFill>
                <a:latin typeface="Scada"/>
              </a:rPr>
              <a:t><![CDATA[5]]></a:t>
            </a:r>
          </a:p>
        </p:txBody>
      </p:sp>
      <p:sp>
        <p:nvSpPr>
          <p:cNvPr id="81" name=""/>
          <p:cNvSpPr txBox="1"/>
          <p:nvPr/>
        </p:nvSpPr>
        <p:spPr>
          <a:xfrm>
            <a:off x="2847975" y="44958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ctr" rtlCol="0" bIns="45720" lIns="91440" rIns="91440" tIns="45720">
            <a:normAutofit/>
          </a:bodyPr>
          <a:lstStyle/>
          <a:p>
            <a:pPr algn="ctr" fontAlgn="ctr" marL="0" marR="0" indent="0" lvl="0">
              <a:lnSpc>
                <a:spcPct val="100000"/>
              </a:lnSpc>
            </a:pPr>
            <a:r>
              <a:rPr lang="ru-RU" sz="900" spc="0" u="none">
                <a:solidFill>
                  <a:srgbClr val="000000">
                    <a:alpha val="100000"/>
                  </a:srgbClr>
                </a:solidFill>
                <a:latin typeface="Scada"/>
              </a:rPr>
              <a:t><![CDATA[1 рб.дн]]></a:t>
            </a:r>
          </a:p>
        </p:txBody>
      </p:sp>
      <p:sp>
        <p:nvSpPr>
          <p:cNvPr id="82" name=""/>
          <p:cNvSpPr txBox="1"/>
          <p:nvPr/>
        </p:nvSpPr>
        <p:spPr>
          <a:xfrm>
            <a:off x="2486025" y="48577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anchor="t" rtlCol="0" bIns="45720" lIns="91440" rIns="91440" tIns="45720">
            <a:normAutofit/>
          </a:bodyPr>
          <a:lstStyle/>
          <a:p>
            <a:pPr algn="l" fontAlgn="t" marL="0" marR="0" indent="0" lvl="0">
              <a:lnSpc>
                <a:spcPct val="100000"/>
              </a:lnSpc>
            </a:pPr>
            <a:r>
              <a:rPr lang="ru-RU" sz="900" spc="0" u="none">
                <a:solidFill>
                  <a:srgbClr val="000000">
                    <a:alpha val="100000"/>
                  </a:srgbClr>
                </a:solidFill>
                <a:latin typeface="Scada"/>
              </a:rPr>
              <a:t><![CDATA[Главный специалист отдела по бухгалтерскому учёту и отчетности]]></a:t>
            </a:r>
          </a:p>
        </p:txBody>
      </p:sp>
      <p:sp>
        <p:nvSpPr>
          <p:cNvPr id="83" name=""/>
          <p:cNvSpPr txBox="1"/>
          <p:nvPr/>
        </p:nvSpPr>
        <p:spPr>
          <a:xfrm>
            <a:off x="2486025" y="55054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t" rtlCol="0" bIns="45720" lIns="91440" rIns="91440" tIns="45720">
            <a:normAutofit/>
          </a:bodyPr>
          <a:lstStyle/>
          <a:p>
            <a:pPr algn="l" fontAlgn="t" marL="0" marR="0" indent="0" lvl="0">
              <a:lnSpc>
                <a:spcPct val="100000"/>
              </a:lnSpc>
            </a:pPr>
            <a:r>
              <a:rPr lang="ru-RU" sz="900" spc="0" u="none">
                <a:solidFill>
                  <a:srgbClr val="000000">
                    <a:alpha val="100000"/>
                  </a:srgbClr>
                </a:solidFill>
                <a:latin typeface="Scada"/>
              </a:rPr>
              <a:t><![CDATA[Формирование пакета документов в суд (справки для суда)]]></a:t>
            </a:r>
          </a:p>
        </p:txBody>
      </p:sp>
      <p:sp>
        <p:nvSpPr>
          <p:cNvPr id="84" name=""/>
          <p:cNvSpPr txBox="1"/>
          <p:nvPr/>
        </p:nvSpPr>
        <p:spPr>
          <a:xfrm>
            <a:off x="2486025" y="70199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t" rtlCol="0" bIns="45720" lIns="91440" rIns="91440" tIns="45720">
            <a:spAutoFit/>
          </a:bodyPr>
          <a:lstStyle/>
          <a:p>
            <a:pPr algn="l" fontAlgn="t" marL="0" marR="0" indent="0" lvl="0">
              <a:lnSpc>
                <a:spcPct val="100000"/>
              </a:lnSpc>
            </a:pPr>
          </a:p>
        </p:txBody>
      </p:sp>
      <p:sp>
        <p:nvSpPr>
          <p:cNvPr id="85" name=""/>
          <p:cNvSpPr txBox="1"/>
          <p:nvPr/>
        </p:nvSpPr>
        <p:spPr>
          <a:xfrm>
            <a:off x="2486025" y="44958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anchor="t" rtlCol="0" bIns="45720" lIns="91440" rIns="91440" tIns="45720">
            <a:spAutoFit/>
          </a:bodyPr>
          <a:lstStyle/>
          <a:p>
            <a:pPr algn="l" fontAlgn="t" marL="0" marR="0" indent="0" lvl="0">
              <a:lnSpc>
                <a:spcPct val="100000"/>
              </a:lnSpc>
            </a:pPr>
          </a:p>
        </p:txBody>
      </p:sp>
      <p:pic>
        <p:nvPicPr>
          <p:cNvPr id="86" name="" descr=""/>
          <p:cNvPicPr>
            <a:picLocks noChangeAspect="1"/>
          </p:cNvPicPr>
          <p:nvPr/>
        </p:nvPicPr>
        <p:blipFill>
          <a:blip r:embed="rId21"/>
          <a:stretch>
            <a:fillRect/>
          </a:stretch>
        </p:blipFill>
        <p:spPr>
          <a:xfrm>
            <a:off x="3043238" y="7019925"/>
            <a:ext cx="561975" cy="361950"/>
          </a:xfrm>
          <a:prstGeom prst="rect">
            <a:avLst/>
          </a:prstGeom>
          <a:noFill/>
          <a:effectLst>
            <a:outerShdw blurRad="57150" dist="19050" dir="2700000" algn="br" rotWithShape="0">
              <a:srgbClr val="000000">
                <a:alpha val="50000"/>
              </a:srgbClr>
            </a:outerShdw>
          </a:effectLst>
        </p:spPr>
      </p:pic>
      <p:sp>
        <p:nvSpPr>
          <p:cNvPr id="87" name=""/>
          <p:cNvSpPr txBox="1"/>
          <p:nvPr/>
        </p:nvSpPr>
        <p:spPr>
          <a:xfrm>
            <a:off x="3019425" y="7058025"/>
            <a:ext cx="609600" cy="285750"/>
          </a:xfrm>
          <a:prstGeom prst="rect">
            <a:avLst/>
          </a:prstGeom>
          <a:noFill/>
        </p:spPr>
        <p:txBody>
          <a:bodyPr anchor="ctr" rtlCol="0" bIns="45720" lIns="91440" rIns="91440" tIns="45720">
            <a:normAutofit/>
          </a:bodyPr>
          <a:lstStyle/>
          <a:p>
            <a:pPr algn="ctr" fontAlgn="ctr" marL="0" marR="0" indent="0" lvl="0">
              <a:lnSpc>
                <a:spcPct val="100000"/>
              </a:lnSpc>
            </a:pPr>
            <a:r>
              <a:rPr lang="ru-RU" b="1" sz="900" spc="0" u="none">
                <a:solidFill>
                  <a:srgbClr val="000000">
                    <a:alpha val="100000"/>
                  </a:srgbClr>
                </a:solidFill>
                <a:latin typeface="Scada"/>
              </a:rPr>
              <a:t><![CDATA[НЕТ]]></a:t>
            </a:r>
          </a:p>
        </p:txBody>
      </p:sp>
      <p:pic>
        <p:nvPicPr>
          <p:cNvPr id="88" name="" descr=""/>
          <p:cNvPicPr>
            <a:picLocks noChangeAspect="1"/>
          </p:cNvPicPr>
          <p:nvPr/>
        </p:nvPicPr>
        <p:blipFill>
          <a:blip r:embed="rId22"/>
          <a:stretch>
            <a:fillRect/>
          </a:stretch>
        </p:blipFill>
        <p:spPr>
          <a:xfrm>
            <a:off x="3819525" y="5705475"/>
            <a:ext cx="342900" cy="428625"/>
          </a:xfrm>
          <a:prstGeom prst="rect">
            <a:avLst/>
          </a:prstGeom>
          <a:noFill/>
        </p:spPr>
      </p:pic>
      <p:sp>
        <p:nvSpPr>
          <p:cNvPr id="89" name=""/>
          <p:cNvSpPr txBox="1"/>
          <p:nvPr/>
        </p:nvSpPr>
        <p:spPr>
          <a:xfrm>
            <a:off x="3781425" y="5162550"/>
            <a:ext cx="428625" cy="504825"/>
          </a:xfrm>
          <a:prstGeom prst="rect">
            <a:avLst/>
          </a:prstGeom>
          <a:noFill/>
        </p:spPr>
        <p:txBody>
          <a:bodyPr anchor="ctr" rtlCol="0" bIns="45720" lIns="91440" rIns="91440" tIns="45720">
            <a:normAutofit/>
          </a:bodyPr>
          <a:lstStyle/>
          <a:p>
            <a:pPr algn="ctr" fontAlgn="ctr" marL="0" marR="0" indent="0" lvl="0">
              <a:lnSpc>
                <a:spcPct val="100000"/>
              </a:lnSpc>
            </a:pPr>
            <a:r>
              <a:rPr lang="ru-RU" sz="900" spc="0" u="none">
                <a:solidFill>
                  <a:srgbClr val="000000">
                    <a:alpha val="100000"/>
                  </a:srgbClr>
                </a:solidFill>
                <a:latin typeface="Scada"/>
              </a:rPr>
              <a:t><![CDATA[0,5 рб.дн]]></a:t>
            </a:r>
          </a:p>
        </p:txBody>
      </p:sp>
      <p:sp>
        <p:nvSpPr>
          <p:cNvPr id="90" name=""/>
          <p:cNvSpPr txBox="1"/>
          <p:nvPr/>
        </p:nvSpPr>
        <p:spPr>
          <a:xfrm>
            <a:off x="4248150" y="44958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anchor="t" rtlCol="0" bIns="45720" lIns="91440" rIns="91440" tIns="45720">
            <a:spAutoFit/>
          </a:bodyPr>
          <a:lstStyle/>
          <a:p>
            <a:pPr algn="l" fontAlgn="t" marL="0" marR="0" indent="0" lvl="0">
              <a:lnSpc>
                <a:spcPct val="100000"/>
              </a:lnSpc>
            </a:pPr>
          </a:p>
        </p:txBody>
      </p:sp>
      <p:sp>
        <p:nvSpPr>
          <p:cNvPr id="91" name=""/>
          <p:cNvSpPr txBox="1"/>
          <p:nvPr/>
        </p:nvSpPr>
        <p:spPr>
          <a:xfrm>
            <a:off x="4248150" y="44958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ctr" rtlCol="0" bIns="45720" lIns="91440" rIns="91440" tIns="45720">
            <a:normAutofit/>
          </a:bodyPr>
          <a:lstStyle/>
          <a:p>
            <a:pPr algn="ctr" fontAlgn="ctr" marL="0" marR="0" indent="0" lvl="0">
              <a:lnSpc>
                <a:spcPct val="100000"/>
              </a:lnSpc>
            </a:pPr>
            <a:r>
              <a:rPr lang="ru-RU" sz="900" spc="0" u="none">
                <a:solidFill>
                  <a:srgbClr val="000000">
                    <a:alpha val="100000"/>
                  </a:srgbClr>
                </a:solidFill>
                <a:latin typeface="Scada"/>
              </a:rPr>
              <a:t><![CDATA[6]]></a:t>
            </a:r>
          </a:p>
        </p:txBody>
      </p:sp>
      <p:sp>
        <p:nvSpPr>
          <p:cNvPr id="92" name=""/>
          <p:cNvSpPr txBox="1"/>
          <p:nvPr/>
        </p:nvSpPr>
        <p:spPr>
          <a:xfrm>
            <a:off x="4610100" y="44958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ctr" rtlCol="0" bIns="45720" lIns="91440" rIns="91440" tIns="45720">
            <a:normAutofit/>
          </a:bodyPr>
          <a:lstStyle/>
          <a:p>
            <a:pPr algn="ctr" fontAlgn="ctr" marL="0" marR="0" indent="0" lvl="0">
              <a:lnSpc>
                <a:spcPct val="100000"/>
              </a:lnSpc>
            </a:pPr>
            <a:r>
              <a:rPr lang="ru-RU" sz="900" spc="0" u="none">
                <a:solidFill>
                  <a:srgbClr val="000000">
                    <a:alpha val="100000"/>
                  </a:srgbClr>
                </a:solidFill>
                <a:latin typeface="Scada"/>
              </a:rPr>
              <a:t><![CDATA[1 рб.дн]]></a:t>
            </a:r>
          </a:p>
        </p:txBody>
      </p:sp>
      <p:sp>
        <p:nvSpPr>
          <p:cNvPr id="93" name=""/>
          <p:cNvSpPr txBox="1"/>
          <p:nvPr/>
        </p:nvSpPr>
        <p:spPr>
          <a:xfrm>
            <a:off x="4248150" y="48577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anchor="t" rtlCol="0" bIns="45720" lIns="91440" rIns="91440" tIns="45720">
            <a:normAutofit/>
          </a:bodyPr>
          <a:lstStyle/>
          <a:p>
            <a:pPr algn="l" fontAlgn="t" marL="0" marR="0" indent="0" lvl="0">
              <a:lnSpc>
                <a:spcPct val="100000"/>
              </a:lnSpc>
            </a:pPr>
            <a:r>
              <a:rPr lang="ru-RU" sz="900" spc="0" u="none">
                <a:solidFill>
                  <a:srgbClr val="000000">
                    <a:alpha val="100000"/>
                  </a:srgbClr>
                </a:solidFill>
                <a:latin typeface="Scada"/>
              </a:rPr>
              <a:t><![CDATA[Главный специалист административно-правового управления]]></a:t>
            </a:r>
          </a:p>
        </p:txBody>
      </p:sp>
      <p:sp>
        <p:nvSpPr>
          <p:cNvPr id="94" name=""/>
          <p:cNvSpPr txBox="1"/>
          <p:nvPr/>
        </p:nvSpPr>
        <p:spPr>
          <a:xfrm>
            <a:off x="4248150" y="55054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t" rtlCol="0" bIns="45720" lIns="91440" rIns="91440" tIns="45720">
            <a:normAutofit/>
          </a:bodyPr>
          <a:lstStyle/>
          <a:p>
            <a:pPr algn="l" fontAlgn="t" marL="0" marR="0" indent="0" lvl="0">
              <a:lnSpc>
                <a:spcPct val="100000"/>
              </a:lnSpc>
            </a:pPr>
            <a:r>
              <a:rPr lang="ru-RU" sz="900" spc="0" u="none">
                <a:solidFill>
                  <a:srgbClr val="000000">
                    <a:alpha val="100000"/>
                  </a:srgbClr>
                </a:solidFill>
                <a:latin typeface="Scada"/>
              </a:rPr>
              <a:t><![CDATA[проверка документов]]></a:t>
            </a:r>
          </a:p>
        </p:txBody>
      </p:sp>
      <p:sp>
        <p:nvSpPr>
          <p:cNvPr id="95" name=""/>
          <p:cNvSpPr txBox="1"/>
          <p:nvPr/>
        </p:nvSpPr>
        <p:spPr>
          <a:xfrm>
            <a:off x="4248150" y="70199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t" rtlCol="0" bIns="45720" lIns="91440" rIns="91440" tIns="45720">
            <a:spAutoFit/>
          </a:bodyPr>
          <a:lstStyle/>
          <a:p>
            <a:pPr algn="l" fontAlgn="t" marL="0" marR="0" indent="0" lvl="0">
              <a:lnSpc>
                <a:spcPct val="100000"/>
              </a:lnSpc>
            </a:pPr>
          </a:p>
        </p:txBody>
      </p:sp>
      <p:sp>
        <p:nvSpPr>
          <p:cNvPr id="96" name=""/>
          <p:cNvSpPr txBox="1"/>
          <p:nvPr/>
        </p:nvSpPr>
        <p:spPr>
          <a:xfrm>
            <a:off x="4248150" y="44958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anchor="t" rtlCol="0" bIns="45720" lIns="91440" rIns="91440" tIns="45720">
            <a:spAutoFit/>
          </a:bodyPr>
          <a:lstStyle/>
          <a:p>
            <a:pPr algn="l" fontAlgn="t" marL="0" marR="0" indent="0" lvl="0">
              <a:lnSpc>
                <a:spcPct val="100000"/>
              </a:lnSpc>
            </a:pPr>
          </a:p>
        </p:txBody>
      </p:sp>
      <p:pic>
        <p:nvPicPr>
          <p:cNvPr id="97" name="" descr=""/>
          <p:cNvPicPr>
            <a:picLocks noChangeAspect="1"/>
          </p:cNvPicPr>
          <p:nvPr/>
        </p:nvPicPr>
        <p:blipFill>
          <a:blip r:embed="rId23"/>
          <a:stretch>
            <a:fillRect/>
          </a:stretch>
        </p:blipFill>
        <p:spPr>
          <a:xfrm>
            <a:off x="4814888" y="7019925"/>
            <a:ext cx="561975" cy="361950"/>
          </a:xfrm>
          <a:prstGeom prst="rect">
            <a:avLst/>
          </a:prstGeom>
          <a:noFill/>
          <a:effectLst>
            <a:outerShdw blurRad="57150" dist="19050" dir="2700000" algn="br" rotWithShape="0">
              <a:srgbClr val="000000">
                <a:alpha val="50000"/>
              </a:srgbClr>
            </a:outerShdw>
          </a:effectLst>
        </p:spPr>
      </p:pic>
      <p:sp>
        <p:nvSpPr>
          <p:cNvPr id="98" name=""/>
          <p:cNvSpPr txBox="1"/>
          <p:nvPr/>
        </p:nvSpPr>
        <p:spPr>
          <a:xfrm>
            <a:off x="4791075" y="7058025"/>
            <a:ext cx="609600" cy="285750"/>
          </a:xfrm>
          <a:prstGeom prst="rect">
            <a:avLst/>
          </a:prstGeom>
          <a:noFill/>
        </p:spPr>
        <p:txBody>
          <a:bodyPr anchor="ctr" rtlCol="0" bIns="45720" lIns="91440" rIns="91440" tIns="45720">
            <a:normAutofit/>
          </a:bodyPr>
          <a:lstStyle/>
          <a:p>
            <a:pPr algn="ctr" fontAlgn="ctr" marL="0" marR="0" indent="0" lvl="0">
              <a:lnSpc>
                <a:spcPct val="100000"/>
              </a:lnSpc>
            </a:pPr>
            <a:r>
              <a:rPr lang="ru-RU" b="1" sz="900" spc="0" u="none">
                <a:solidFill>
                  <a:srgbClr val="000000">
                    <a:alpha val="100000"/>
                  </a:srgbClr>
                </a:solidFill>
                <a:latin typeface="Scada"/>
              </a:rPr>
              <a:t><![CDATA[НЕТ]]></a:t>
            </a:r>
          </a:p>
        </p:txBody>
      </p:sp>
      <p:pic>
        <p:nvPicPr>
          <p:cNvPr id="99" name="" descr=""/>
          <p:cNvPicPr>
            <a:picLocks noChangeAspect="1"/>
          </p:cNvPicPr>
          <p:nvPr/>
        </p:nvPicPr>
        <p:blipFill>
          <a:blip r:embed="rId24"/>
          <a:stretch>
            <a:fillRect/>
          </a:stretch>
        </p:blipFill>
        <p:spPr>
          <a:xfrm>
            <a:off x="5581650" y="5705475"/>
            <a:ext cx="342900" cy="428625"/>
          </a:xfrm>
          <a:prstGeom prst="rect">
            <a:avLst/>
          </a:prstGeom>
          <a:noFill/>
        </p:spPr>
      </p:pic>
      <p:sp>
        <p:nvSpPr>
          <p:cNvPr id="100" name=""/>
          <p:cNvSpPr txBox="1"/>
          <p:nvPr/>
        </p:nvSpPr>
        <p:spPr>
          <a:xfrm>
            <a:off x="5543550" y="5162550"/>
            <a:ext cx="428625" cy="504825"/>
          </a:xfrm>
          <a:prstGeom prst="rect">
            <a:avLst/>
          </a:prstGeom>
          <a:noFill/>
        </p:spPr>
        <p:txBody>
          <a:bodyPr anchor="ctr" rtlCol="0" bIns="45720" lIns="91440" rIns="91440" tIns="45720">
            <a:normAutofit/>
          </a:bodyPr>
          <a:lstStyle/>
          <a:p>
            <a:pPr algn="ctr" fontAlgn="ctr" marL="0" marR="0" indent="0" lvl="0">
              <a:lnSpc>
                <a:spcPct val="100000"/>
              </a:lnSpc>
            </a:pPr>
            <a:r>
              <a:rPr lang="ru-RU" sz="900" spc="0" u="none">
                <a:solidFill>
                  <a:srgbClr val="000000">
                    <a:alpha val="100000"/>
                  </a:srgbClr>
                </a:solidFill>
                <a:latin typeface="Scada"/>
              </a:rPr>
              <a:t><![CDATA[0,5 рб.дн]]></a:t>
            </a:r>
          </a:p>
        </p:txBody>
      </p:sp>
      <p:sp>
        <p:nvSpPr>
          <p:cNvPr id="101" name=""/>
          <p:cNvSpPr txBox="1"/>
          <p:nvPr/>
        </p:nvSpPr>
        <p:spPr>
          <a:xfrm>
            <a:off x="6010275" y="44958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anchor="t" rtlCol="0" bIns="45720" lIns="91440" rIns="91440" tIns="45720">
            <a:spAutoFit/>
          </a:bodyPr>
          <a:lstStyle/>
          <a:p>
            <a:pPr algn="l" fontAlgn="t" marL="0" marR="0" indent="0" lvl="0">
              <a:lnSpc>
                <a:spcPct val="100000"/>
              </a:lnSpc>
            </a:pPr>
          </a:p>
        </p:txBody>
      </p:sp>
      <p:sp>
        <p:nvSpPr>
          <p:cNvPr id="102" name=""/>
          <p:cNvSpPr txBox="1"/>
          <p:nvPr/>
        </p:nvSpPr>
        <p:spPr>
          <a:xfrm>
            <a:off x="6010275" y="44958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ctr" rtlCol="0" bIns="45720" lIns="91440" rIns="91440" tIns="45720">
            <a:normAutofit/>
          </a:bodyPr>
          <a:lstStyle/>
          <a:p>
            <a:pPr algn="ctr" fontAlgn="ctr" marL="0" marR="0" indent="0" lvl="0">
              <a:lnSpc>
                <a:spcPct val="100000"/>
              </a:lnSpc>
            </a:pPr>
            <a:r>
              <a:rPr lang="ru-RU" sz="900" spc="0" u="none">
                <a:solidFill>
                  <a:srgbClr val="000000">
                    <a:alpha val="100000"/>
                  </a:srgbClr>
                </a:solidFill>
                <a:latin typeface="Scada"/>
              </a:rPr>
              <a:t><![CDATA[7]]></a:t>
            </a:r>
          </a:p>
        </p:txBody>
      </p:sp>
      <p:sp>
        <p:nvSpPr>
          <p:cNvPr id="103" name=""/>
          <p:cNvSpPr txBox="1"/>
          <p:nvPr/>
        </p:nvSpPr>
        <p:spPr>
          <a:xfrm>
            <a:off x="6372225" y="44958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ctr" rtlCol="0" bIns="45720" lIns="91440" rIns="91440" tIns="45720">
            <a:normAutofit/>
          </a:bodyPr>
          <a:lstStyle/>
          <a:p>
            <a:pPr algn="ctr" fontAlgn="ctr" marL="0" marR="0" indent="0" lvl="0">
              <a:lnSpc>
                <a:spcPct val="100000"/>
              </a:lnSpc>
            </a:pPr>
            <a:r>
              <a:rPr lang="ru-RU" sz="900" spc="0" u="none">
                <a:solidFill>
                  <a:srgbClr val="000000">
                    <a:alpha val="100000"/>
                  </a:srgbClr>
                </a:solidFill>
                <a:latin typeface="Scada"/>
              </a:rPr>
              <a:t><![CDATA[2 рб.дн]]></a:t>
            </a:r>
          </a:p>
        </p:txBody>
      </p:sp>
      <p:sp>
        <p:nvSpPr>
          <p:cNvPr id="104" name=""/>
          <p:cNvSpPr txBox="1"/>
          <p:nvPr/>
        </p:nvSpPr>
        <p:spPr>
          <a:xfrm>
            <a:off x="6010275" y="48577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anchor="t" rtlCol="0" bIns="45720" lIns="91440" rIns="91440" tIns="45720">
            <a:normAutofit/>
          </a:bodyPr>
          <a:lstStyle/>
          <a:p>
            <a:pPr algn="l" fontAlgn="t" marL="0" marR="0" indent="0" lvl="0">
              <a:lnSpc>
                <a:spcPct val="100000"/>
              </a:lnSpc>
            </a:pPr>
            <a:r>
              <a:rPr lang="ru-RU" sz="900" spc="0" u="none">
                <a:solidFill>
                  <a:srgbClr val="000000">
                    <a:alpha val="100000"/>
                  </a:srgbClr>
                </a:solidFill>
                <a:latin typeface="Scada"/>
              </a:rPr>
              <a:t><![CDATA[Главный специалист отдела по бухгалтерскому учёту и отчетности]]></a:t>
            </a:r>
          </a:p>
        </p:txBody>
      </p:sp>
      <p:sp>
        <p:nvSpPr>
          <p:cNvPr id="105" name=""/>
          <p:cNvSpPr txBox="1"/>
          <p:nvPr/>
        </p:nvSpPr>
        <p:spPr>
          <a:xfrm>
            <a:off x="6010275" y="55054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t" rtlCol="0" bIns="45720" lIns="91440" rIns="91440" tIns="45720">
            <a:normAutofit/>
          </a:bodyPr>
          <a:lstStyle/>
          <a:p>
            <a:pPr algn="l" fontAlgn="t" marL="0" marR="0" indent="0" lvl="0">
              <a:lnSpc>
                <a:spcPct val="100000"/>
              </a:lnSpc>
            </a:pPr>
            <a:r>
              <a:rPr lang="ru-RU" sz="900" spc="0" u="none">
                <a:solidFill>
                  <a:srgbClr val="000000">
                    <a:alpha val="100000"/>
                  </a:srgbClr>
                </a:solidFill>
                <a:latin typeface="Scada"/>
              </a:rPr>
              <a:t><![CDATA[исправление замечаний]]></a:t>
            </a:r>
          </a:p>
        </p:txBody>
      </p:sp>
      <p:sp>
        <p:nvSpPr>
          <p:cNvPr id="106" name=""/>
          <p:cNvSpPr txBox="1"/>
          <p:nvPr/>
        </p:nvSpPr>
        <p:spPr>
          <a:xfrm>
            <a:off x="6010275" y="70199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t" rtlCol="0" bIns="45720" lIns="91440" rIns="91440" tIns="45720">
            <a:spAutoFit/>
          </a:bodyPr>
          <a:lstStyle/>
          <a:p>
            <a:pPr algn="l" fontAlgn="t" marL="0" marR="0" indent="0" lvl="0">
              <a:lnSpc>
                <a:spcPct val="100000"/>
              </a:lnSpc>
            </a:pPr>
          </a:p>
        </p:txBody>
      </p:sp>
      <p:sp>
        <p:nvSpPr>
          <p:cNvPr id="107" name=""/>
          <p:cNvSpPr txBox="1"/>
          <p:nvPr/>
        </p:nvSpPr>
        <p:spPr>
          <a:xfrm>
            <a:off x="6010275" y="44958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anchor="t" rtlCol="0" bIns="45720" lIns="91440" rIns="91440" tIns="45720">
            <a:spAutoFit/>
          </a:bodyPr>
          <a:lstStyle/>
          <a:p>
            <a:pPr algn="l" fontAlgn="t" marL="0" marR="0" indent="0" lvl="0">
              <a:lnSpc>
                <a:spcPct val="100000"/>
              </a:lnSpc>
            </a:pPr>
          </a:p>
        </p:txBody>
      </p:sp>
      <p:pic>
        <p:nvPicPr>
          <p:cNvPr id="108" name="" descr=""/>
          <p:cNvPicPr>
            <a:picLocks noChangeAspect="1"/>
          </p:cNvPicPr>
          <p:nvPr/>
        </p:nvPicPr>
        <p:blipFill>
          <a:blip r:embed="rId25"/>
          <a:stretch>
            <a:fillRect/>
          </a:stretch>
        </p:blipFill>
        <p:spPr>
          <a:xfrm>
            <a:off x="5724525" y="4143375"/>
            <a:ext cx="752475" cy="419100"/>
          </a:xfrm>
          <a:prstGeom prst="rect">
            <a:avLst/>
          </a:prstGeom>
          <a:noFill/>
          <a:effectLst>
            <a:outerShdw blurRad="57150" dist="19050" dir="2700000" algn="br" rotWithShape="0">
              <a:srgbClr val="000000">
                <a:alpha val="50000"/>
              </a:srgbClr>
            </a:outerShdw>
          </a:effectLst>
        </p:spPr>
      </p:pic>
      <p:sp>
        <p:nvSpPr>
          <p:cNvPr id="109" name=""/>
          <p:cNvSpPr txBox="1"/>
          <p:nvPr/>
        </p:nvSpPr>
        <p:spPr>
          <a:xfrm>
            <a:off x="5724525" y="4143375"/>
            <a:ext cx="361950" cy="361950"/>
          </a:xfrm>
          <a:prstGeom prst="rect">
            <a:avLst/>
          </a:prstGeom>
          <a:noFill/>
        </p:spPr>
        <p:txBody>
          <a:bodyPr anchor="ctr" rtlCol="0" bIns="45720" lIns="91440" rIns="91440" tIns="45720">
            <a:normAutofit/>
          </a:bodyPr>
          <a:lstStyle/>
          <a:p>
            <a:pPr algn="ctr" fontAlgn="ctr" marL="0" marR="0" indent="0" lvl="0">
              <a:lnSpc>
                <a:spcPct val="100000"/>
              </a:lnSpc>
            </a:pPr>
            <a:r>
              <a:rPr lang="ru-RU" b="1" sz="900" spc="0" u="none">
                <a:solidFill>
                  <a:srgbClr val="FFFFFF">
                    <a:alpha val="100000"/>
                  </a:srgbClr>
                </a:solidFill>
                <a:latin typeface="Scada"/>
              </a:rPr>
              <a:t><![CDATA[3]]></a:t>
            </a:r>
          </a:p>
        </p:txBody>
      </p:sp>
      <p:pic>
        <p:nvPicPr>
          <p:cNvPr id="110" name="" descr=""/>
          <p:cNvPicPr>
            <a:picLocks noChangeAspect="1"/>
          </p:cNvPicPr>
          <p:nvPr/>
        </p:nvPicPr>
        <p:blipFill>
          <a:blip r:embed="rId26"/>
          <a:stretch>
            <a:fillRect/>
          </a:stretch>
        </p:blipFill>
        <p:spPr>
          <a:xfrm>
            <a:off x="6657975" y="6981825"/>
            <a:ext cx="790575" cy="419100"/>
          </a:xfrm>
          <a:prstGeom prst="rect">
            <a:avLst/>
          </a:prstGeom>
          <a:noFill/>
          <a:effectLst>
            <a:outerShdw blurRad="57150" dist="19050" dir="2700000" algn="br" rotWithShape="0">
              <a:srgbClr val="000000">
                <a:alpha val="50000"/>
              </a:srgbClr>
            </a:outerShdw>
          </a:effectLst>
        </p:spPr>
      </p:pic>
      <p:sp>
        <p:nvSpPr>
          <p:cNvPr id="111" name=""/>
          <p:cNvSpPr txBox="1"/>
          <p:nvPr/>
        </p:nvSpPr>
        <p:spPr>
          <a:xfrm>
            <a:off x="6657975" y="6981825"/>
            <a:ext cx="790575" cy="428625"/>
          </a:xfrm>
          <a:prstGeom prst="rect">
            <a:avLst/>
          </a:prstGeom>
          <a:noFill/>
        </p:spPr>
        <p:txBody>
          <a:bodyPr anchor="ctr" rtlCol="0" bIns="45720" lIns="91440" rIns="91440" tIns="45720">
            <a:normAutofit/>
          </a:bodyPr>
          <a:lstStyle/>
          <a:p>
            <a:pPr algn="ctr" fontAlgn="ctr" marL="0" marR="0" indent="0" lvl="0">
              <a:lnSpc>
                <a:spcPct val="100000"/>
              </a:lnSpc>
            </a:pPr>
            <a:r>
              <a:rPr lang="ru-RU" b="1" sz="900" spc="0" u="none">
                <a:solidFill>
                  <a:srgbClr val="FFFFFF">
                    <a:alpha val="100000"/>
                  </a:srgbClr>
                </a:solidFill>
                <a:latin typeface="Scada"/>
              </a:rPr>
              <a:t><![CDATA[3]]></a:t>
            </a:r>
          </a:p>
        </p:txBody>
      </p:sp>
      <p:pic>
        <p:nvPicPr>
          <p:cNvPr id="112" name="" descr=""/>
          <p:cNvPicPr>
            <a:picLocks noChangeAspect="1"/>
          </p:cNvPicPr>
          <p:nvPr/>
        </p:nvPicPr>
        <p:blipFill>
          <a:blip r:embed="rId27"/>
          <a:stretch>
            <a:fillRect/>
          </a:stretch>
        </p:blipFill>
        <p:spPr>
          <a:xfrm>
            <a:off x="6034088" y="7019925"/>
            <a:ext cx="561975" cy="361950"/>
          </a:xfrm>
          <a:prstGeom prst="rect">
            <a:avLst/>
          </a:prstGeom>
          <a:noFill/>
          <a:effectLst>
            <a:outerShdw blurRad="57150" dist="19050" dir="2700000" algn="br" rotWithShape="0">
              <a:srgbClr val="000000">
                <a:alpha val="50000"/>
              </a:srgbClr>
            </a:outerShdw>
          </a:effectLst>
        </p:spPr>
      </p:pic>
      <p:sp>
        <p:nvSpPr>
          <p:cNvPr id="113" name=""/>
          <p:cNvSpPr txBox="1"/>
          <p:nvPr/>
        </p:nvSpPr>
        <p:spPr>
          <a:xfrm>
            <a:off x="6010275" y="7058025"/>
            <a:ext cx="609600" cy="285750"/>
          </a:xfrm>
          <a:prstGeom prst="rect">
            <a:avLst/>
          </a:prstGeom>
          <a:noFill/>
        </p:spPr>
        <p:txBody>
          <a:bodyPr anchor="ctr" rtlCol="0" bIns="45720" lIns="91440" rIns="91440" tIns="45720">
            <a:normAutofit/>
          </a:bodyPr>
          <a:lstStyle/>
          <a:p>
            <a:pPr algn="ctr" fontAlgn="ctr" marL="0" marR="0" indent="0" lvl="0">
              <a:lnSpc>
                <a:spcPct val="100000"/>
              </a:lnSpc>
            </a:pPr>
            <a:r>
              <a:rPr lang="ru-RU" b="1" sz="900" spc="0" u="none">
                <a:solidFill>
                  <a:srgbClr val="000000">
                    <a:alpha val="100000"/>
                  </a:srgbClr>
                </a:solidFill>
                <a:latin typeface="Scada"/>
              </a:rPr>
              <a:t><![CDATA[НЕТ]]></a:t>
            </a:r>
          </a:p>
        </p:txBody>
      </p:sp>
      <p:pic>
        <p:nvPicPr>
          <p:cNvPr id="114" name="" descr=""/>
          <p:cNvPicPr>
            <a:picLocks noChangeAspect="1"/>
          </p:cNvPicPr>
          <p:nvPr/>
        </p:nvPicPr>
        <p:blipFill>
          <a:blip r:embed="rId28"/>
          <a:stretch>
            <a:fillRect/>
          </a:stretch>
        </p:blipFill>
        <p:spPr>
          <a:xfrm>
            <a:off x="7343775" y="5705475"/>
            <a:ext cx="342900" cy="428625"/>
          </a:xfrm>
          <a:prstGeom prst="rect">
            <a:avLst/>
          </a:prstGeom>
          <a:noFill/>
        </p:spPr>
      </p:pic>
      <p:sp>
        <p:nvSpPr>
          <p:cNvPr id="115" name=""/>
          <p:cNvSpPr txBox="1"/>
          <p:nvPr/>
        </p:nvSpPr>
        <p:spPr>
          <a:xfrm>
            <a:off x="7305675" y="5162550"/>
            <a:ext cx="428625" cy="504825"/>
          </a:xfrm>
          <a:prstGeom prst="rect">
            <a:avLst/>
          </a:prstGeom>
          <a:noFill/>
        </p:spPr>
        <p:txBody>
          <a:bodyPr anchor="ctr" rtlCol="0" bIns="45720" lIns="91440" rIns="91440" tIns="45720">
            <a:normAutofit/>
          </a:bodyPr>
          <a:lstStyle/>
          <a:p>
            <a:pPr algn="ctr" fontAlgn="ctr" marL="0" marR="0" indent="0" lvl="0">
              <a:lnSpc>
                <a:spcPct val="100000"/>
              </a:lnSpc>
            </a:pPr>
            <a:r>
              <a:rPr lang="ru-RU" sz="900" spc="0" u="none">
                <a:solidFill>
                  <a:srgbClr val="000000">
                    <a:alpha val="100000"/>
                  </a:srgbClr>
                </a:solidFill>
                <a:latin typeface="Scada"/>
              </a:rPr>
              <a:t><![CDATA[0,5 рб.дн]]></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23850" y="180975"/>
          <a:ext cx="10620375" cy="7553325"/>
          <a:chOff x="323850" y="180975"/>
          <a:chExt cx="10620375" cy="7553325"/>
        </a:xfrm>
      </p:grpSpPr>
      <p:pic>
        <p:nvPicPr>
          <p:cNvPr id="1" name="Logo" descr=""/>
          <p:cNvPicPr>
            <a:picLocks noChangeAspect="1"/>
          </p:cNvPicPr>
          <p:nvPr/>
        </p:nvPicPr>
        <p:blipFill>
          <a:blip r:embed="rId2"/>
          <a:stretch>
            <a:fillRect/>
          </a:stretch>
        </p:blipFill>
        <p:spPr>
          <a:xfrm>
            <a:off x="361950" y="219075"/>
            <a:ext cx="1543050" cy="428625"/>
          </a:xfrm>
          <a:prstGeom prst="rect">
            <a:avLst/>
          </a:prstGeom>
          <a:noFill/>
        </p:spPr>
      </p:pic>
      <p:sp>
        <p:nvSpPr>
          <p:cNvPr id="2" name=""/>
          <p:cNvSpPr txBox="1"/>
          <p:nvPr/>
        </p:nvSpPr>
        <p:spPr>
          <a:xfrm>
            <a:off x="361950" y="790575"/>
            <a:ext cx="10077450" cy="19050"/>
          </a:xfrm>
          <a:prstGeom prst="rect">
            <a:avLst/>
          </a:prstGeom>
          <a:solidFill>
            <a:srgbClr val="336699">
              <a:alpha val="100000"/>
            </a:srgbClr>
          </a:solidFill>
        </p:spPr>
        <p:txBody>
          <a:bodyPr rtlCol="0" bIns="45720" lIns="91440" rIns="91440" tIns="45720">
            <a:spAutoFit/>
          </a:bodyPr>
          <a:lstStyle/>
          <a:p>
            <a:pPr algn="l" fontAlgn="base" marL="0" marR="0" indent="0" lvl="0">
              <a:lnSpc>
                <a:spcPct val="100000"/>
              </a:lnSpc>
            </a:pPr>
          </a:p>
        </p:txBody>
      </p:sp>
      <p:sp>
        <p:nvSpPr>
          <p:cNvPr id="3" name=""/>
          <p:cNvSpPr txBox="1"/>
          <p:nvPr/>
        </p:nvSpPr>
        <p:spPr>
          <a:xfrm>
            <a:off x="7200900" y="752475"/>
            <a:ext cx="3238500" cy="57150"/>
          </a:xfrm>
          <a:prstGeom prst="rect">
            <a:avLst/>
          </a:prstGeom>
          <a:solidFill>
            <a:srgbClr val="336699">
              <a:alpha val="100000"/>
            </a:srgbClr>
          </a:solidFill>
        </p:spPr>
        <p:txBody>
          <a:bodyPr rtlCol="0" bIns="45720" lIns="91440" rIns="91440" tIns="45720">
            <a:spAutoFit/>
          </a:bodyPr>
          <a:lstStyle/>
          <a:p>
            <a:pPr algn="l" fontAlgn="base" marL="0" marR="0" indent="0" lvl="0">
              <a:lnSpc>
                <a:spcPct val="100000"/>
              </a:lnSpc>
            </a:pPr>
          </a:p>
        </p:txBody>
      </p:sp>
      <p:sp>
        <p:nvSpPr>
          <p:cNvPr id="4" name=""/>
          <p:cNvSpPr txBox="1"/>
          <p:nvPr/>
        </p:nvSpPr>
        <p:spPr>
          <a:xfrm>
            <a:off x="2524125" y="180975"/>
            <a:ext cx="7915275" cy="504825"/>
          </a:xfrm>
          <a:prstGeom prst="rect">
            <a:avLst/>
          </a:prstGeom>
          <a:noFill/>
        </p:spPr>
        <p:txBody>
          <a:bodyPr anchor="b" rtlCol="0" bIns="45720" lIns="91440" rIns="91440" tIns="45720">
            <a:normAutofit/>
          </a:bodyPr>
          <a:lstStyle/>
          <a:p>
            <a:pPr algn="r" fontAlgn="b" marL="0" marR="0" indent="0" lvl="0">
              <a:lnSpc>
                <a:spcPct val="100000"/>
              </a:lnSpc>
            </a:pPr>
            <a:r>
              <a:rPr lang="ru-RU" b="1" sz="2200" spc="0" u="none">
                <a:solidFill>
                  <a:srgbClr val="000000">
                    <a:alpha val="100000"/>
                  </a:srgbClr>
                </a:solidFill>
                <a:latin typeface="Scada"/>
              </a:rPr>
              <a:t><![CDATA[КАРТА ТЕКУЩЕГО СОСТОЯНИЯ ПРОЦЕССА]]></a:t>
            </a:r>
          </a:p>
        </p:txBody>
      </p:sp>
      <p:sp>
        <p:nvSpPr>
          <p:cNvPr id="5" name=""/>
          <p:cNvSpPr txBox="1"/>
          <p:nvPr/>
        </p:nvSpPr>
        <p:spPr>
          <a:xfrm>
            <a:off x="7915275" y="1076325"/>
            <a:ext cx="19050" cy="6477000"/>
          </a:xfrm>
          <a:prstGeom prst="rect">
            <a:avLst/>
          </a:prstGeom>
          <a:solidFill>
            <a:srgbClr val="2F658E">
              <a:alpha val="100000"/>
            </a:srgbClr>
          </a:solidFill>
        </p:spPr>
        <p:txBody>
          <a:bodyPr rtlCol="0" bIns="45720" lIns="91440" rIns="91440" tIns="45720">
            <a:spAutoFit/>
          </a:bodyPr>
          <a:lstStyle/>
          <a:p>
            <a:pPr algn="l" fontAlgn="base" marL="0" marR="0" indent="0" lvl="0">
              <a:lnSpc>
                <a:spcPct val="100000"/>
              </a:lnSpc>
            </a:pPr>
          </a:p>
        </p:txBody>
      </p:sp>
      <p:sp>
        <p:nvSpPr>
          <p:cNvPr id="6" name=""/>
          <p:cNvSpPr txBox="1"/>
          <p:nvPr/>
        </p:nvSpPr>
        <p:spPr>
          <a:xfrm>
            <a:off x="7991475" y="1076325"/>
            <a:ext cx="2447925" cy="4324350"/>
          </a:xfrm>
          <a:prstGeom prst="rect">
            <a:avLst/>
          </a:prstGeom>
          <a:noFill/>
        </p:spPr>
        <p:txBody>
          <a:bodyPr anchor="t" rtlCol="0" bIns="45720" lIns="91440" rIns="91440" tIns="45720">
            <a:normAutofit/>
          </a:bodyPr>
          <a:lstStyle/>
          <a:p>
            <a:pPr algn="l" fontAlgn="t" marL="0" marR="0" indent="0" lvl="0">
              <a:lnSpc>
                <a:spcPct val="100000"/>
              </a:lnSpc>
            </a:pPr>
            <a:r>
              <a:rPr lang="ru-RU" b="1" sz="1100" spc="0" u="none">
                <a:solidFill>
                  <a:srgbClr val="2F658E">
                    <a:alpha val="100000"/>
                  </a:srgbClr>
                </a:solidFill>
                <a:latin typeface="Scada"/>
              </a:rPr>
              <a:t><![CDATA[Время протекания процесса:
]]></a:t>
            </a:r>
            <a:r>
              <a:rPr lang="ru-RU" b="1" sz="1200" spc="0" u="none">
                <a:solidFill>
                  <a:srgbClr val="000000">
                    <a:alpha val="100000"/>
                  </a:srgbClr>
                </a:solidFill>
                <a:latin typeface="Scada"/>
              </a:rPr>
              <a:t><![CDATA[14 рб.дн
]]></a:t>
            </a:r>
            <a:r>
              <a:rPr lang="ru-RU" b="1" sz="1100" spc="0" u="sng">
                <a:solidFill>
                  <a:srgbClr val="990000">
                    <a:alpha val="100000"/>
                  </a:srgbClr>
                </a:solidFill>
                <a:latin typeface="Scada"/>
              </a:rPr>
              <a:t><![CDATA[Проблемы:
]]></a:t>
            </a:r>
            <a:r>
              <a:rPr lang="ru-RU" sz="1000" spc="0" u="none">
                <a:solidFill>
                  <a:srgbClr val="000000">
                    <a:alpha val="100000"/>
                  </a:srgbClr>
                </a:solidFill>
                <a:latin typeface="Scada"/>
              </a:rPr>
              <a:t><![CDATA[1. Отсутствие персональных данных (паспортные данные, СНИЛС, ИНН, контактный телефон т п.п) - в некоторых случаях, при совершении актов гражданского состояния
2. отсутствие реестра договоров (электронного)
3. Возврат документов на доработку]]></a:t>
            </a:r>
          </a:p>
        </p:txBody>
      </p:sp>
      <p:sp>
        <p:nvSpPr>
          <p:cNvPr id="7" name=""/>
          <p:cNvSpPr txBox="1"/>
          <p:nvPr/>
        </p:nvSpPr>
        <p:spPr>
          <a:xfrm>
            <a:off x="7991475" y="5581650"/>
            <a:ext cx="2447925" cy="1619250"/>
          </a:xfrm>
          <a:prstGeom prst="rect">
            <a:avLst/>
          </a:prstGeom>
          <a:noFill/>
        </p:spPr>
        <p:txBody>
          <a:bodyPr anchor="t" rtlCol="0" bIns="45720" lIns="91440" rIns="91440" tIns="45720">
            <a:normAutofit/>
          </a:bodyPr>
          <a:lstStyle/>
          <a:p>
            <a:pPr algn="l" fontAlgn="t" marL="0" marR="0" indent="0" lvl="0">
              <a:lnSpc>
                <a:spcPct val="100000"/>
              </a:lnSpc>
            </a:pPr>
            <a:r>
              <a:rPr lang="ru-RU" b="1" sz="1100" spc="0" u="none">
                <a:solidFill>
                  <a:srgbClr val="2F658E">
                    <a:alpha val="100000"/>
                  </a:srgbClr>
                </a:solidFill>
                <a:latin typeface="Scada"/>
              </a:rPr>
              <a:t><![CDATA[Легенда:
]]></a:t>
            </a:r>
          </a:p>
        </p:txBody>
      </p:sp>
      <p:pic>
        <p:nvPicPr>
          <p:cNvPr id="8" name="" descr=""/>
          <p:cNvPicPr>
            <a:picLocks noChangeAspect="1"/>
          </p:cNvPicPr>
          <p:nvPr/>
        </p:nvPicPr>
        <p:blipFill>
          <a:blip r:embed="rId3"/>
          <a:stretch>
            <a:fillRect/>
          </a:stretch>
        </p:blipFill>
        <p:spPr>
          <a:xfrm>
            <a:off x="8096250" y="5867400"/>
            <a:ext cx="809625" cy="428625"/>
          </a:xfrm>
          <a:prstGeom prst="rect">
            <a:avLst/>
          </a:prstGeom>
          <a:noFill/>
          <a:effectLst>
            <a:outerShdw blurRad="57150" dist="19050" dir="2700000" algn="br" rotWithShape="0">
              <a:srgbClr val="000000">
                <a:alpha val="50000"/>
              </a:srgbClr>
            </a:outerShdw>
          </a:effectLst>
        </p:spPr>
      </p:pic>
      <p:sp>
        <p:nvSpPr>
          <p:cNvPr id="9" name=""/>
          <p:cNvSpPr txBox="1"/>
          <p:nvPr/>
        </p:nvSpPr>
        <p:spPr>
          <a:xfrm>
            <a:off x="8096250" y="5867400"/>
            <a:ext cx="790575" cy="428625"/>
          </a:xfrm>
          <a:prstGeom prst="rect">
            <a:avLst/>
          </a:prstGeom>
          <a:noFill/>
        </p:spPr>
        <p:txBody>
          <a:bodyPr anchor="ctr" rtlCol="0" bIns="45720" lIns="91440" rIns="91440" tIns="45720">
            <a:normAutofit/>
          </a:bodyPr>
          <a:lstStyle/>
          <a:p>
            <a:pPr algn="ctr" fontAlgn="ctr" marL="0" marR="0" indent="0" lvl="0">
              <a:lnSpc>
                <a:spcPct val="100000"/>
              </a:lnSpc>
            </a:pPr>
            <a:r>
              <a:rPr lang="ru-RU" b="1" sz="1000" spc="0" u="none">
                <a:solidFill>
                  <a:srgbClr val="FFFFFF">
                    <a:alpha val="100000"/>
                  </a:srgbClr>
                </a:solidFill>
                <a:latin typeface="Scada"/>
              </a:rPr>
              <a:t><![CDATA[2]]></a:t>
            </a:r>
          </a:p>
        </p:txBody>
      </p:sp>
      <p:sp>
        <p:nvSpPr>
          <p:cNvPr id="10" name=""/>
          <p:cNvSpPr txBox="1"/>
          <p:nvPr/>
        </p:nvSpPr>
        <p:spPr>
          <a:xfrm>
            <a:off x="8096250" y="6334125"/>
            <a:ext cx="790575" cy="428625"/>
          </a:xfrm>
          <a:prstGeom prst="rect">
            <a:avLst/>
          </a:prstGeom>
          <a:noFill/>
        </p:spPr>
        <p:txBody>
          <a:bodyPr anchor="t" wrap="none" rtlCol="0" bIns="45720" lIns="91440" rIns="91440" tIns="45720">
            <a:normAutofit/>
          </a:bodyPr>
          <a:lstStyle/>
          <a:p>
            <a:pPr algn="ctr" fontAlgn="t" marL="0" marR="0" indent="0" lvl="0">
              <a:lnSpc>
                <a:spcPct val="100000"/>
              </a:lnSpc>
            </a:pPr>
            <a:r>
              <a:rPr lang="ru-RU" sz="800" spc="0" u="none">
                <a:solidFill>
                  <a:srgbClr val="000000">
                    <a:alpha val="100000"/>
                  </a:srgbClr>
                </a:solidFill>
                <a:latin typeface="Scada"/>
              </a:rPr>
              <a:t><![CDATA[Проблема]]></a:t>
            </a:r>
          </a:p>
        </p:txBody>
      </p:sp>
      <p:pic>
        <p:nvPicPr>
          <p:cNvPr id="11" name="" descr=""/>
          <p:cNvPicPr>
            <a:picLocks noChangeAspect="1"/>
          </p:cNvPicPr>
          <p:nvPr/>
        </p:nvPicPr>
        <p:blipFill>
          <a:blip r:embed="rId4"/>
          <a:stretch>
            <a:fillRect/>
          </a:stretch>
        </p:blipFill>
        <p:spPr>
          <a:xfrm>
            <a:off x="9001125" y="5867400"/>
            <a:ext cx="533400" cy="361950"/>
          </a:xfrm>
          <a:prstGeom prst="rect">
            <a:avLst/>
          </a:prstGeom>
          <a:noFill/>
          <a:effectLst>
            <a:outerShdw blurRad="57150" dist="19050" dir="2700000" algn="br" rotWithShape="0">
              <a:srgbClr val="000000">
                <a:alpha val="50000"/>
              </a:srgbClr>
            </a:outerShdw>
          </a:effectLst>
        </p:spPr>
      </p:pic>
      <p:sp>
        <p:nvSpPr>
          <p:cNvPr id="12" name=""/>
          <p:cNvSpPr txBox="1"/>
          <p:nvPr/>
        </p:nvSpPr>
        <p:spPr>
          <a:xfrm>
            <a:off x="9001125" y="5867400"/>
            <a:ext cx="542925" cy="361950"/>
          </a:xfrm>
          <a:prstGeom prst="rect">
            <a:avLst/>
          </a:prstGeom>
          <a:noFill/>
        </p:spPr>
        <p:txBody>
          <a:bodyPr anchor="ctr" rtlCol="0" bIns="45720" lIns="91440" rIns="91440" tIns="45720">
            <a:normAutofit/>
          </a:bodyPr>
          <a:lstStyle/>
          <a:p>
            <a:pPr algn="ctr" fontAlgn="ctr" marL="0" marR="0" indent="0" lvl="0">
              <a:lnSpc>
                <a:spcPct val="100000"/>
              </a:lnSpc>
            </a:pPr>
            <a:r>
              <a:rPr lang="ru-RU" b="1" sz="1200" spc="0" u="none">
                <a:solidFill>
                  <a:srgbClr val="FFFFFF">
                    <a:alpha val="100000"/>
                  </a:srgbClr>
                </a:solidFill>
                <a:latin typeface="Scada"/>
              </a:rPr>
              <a:t><![CDATA[2]]></a:t>
            </a:r>
          </a:p>
        </p:txBody>
      </p:sp>
      <p:sp>
        <p:nvSpPr>
          <p:cNvPr id="13" name=""/>
          <p:cNvSpPr txBox="1"/>
          <p:nvPr/>
        </p:nvSpPr>
        <p:spPr>
          <a:xfrm>
            <a:off x="9001125" y="6267450"/>
            <a:ext cx="542925" cy="361950"/>
          </a:xfrm>
          <a:prstGeom prst="rect">
            <a:avLst/>
          </a:prstGeom>
          <a:noFill/>
        </p:spPr>
        <p:txBody>
          <a:bodyPr anchor="t" wrap="none" rtlCol="0" bIns="45720" lIns="91440" rIns="91440" tIns="45720">
            <a:normAutofit/>
          </a:bodyPr>
          <a:lstStyle/>
          <a:p>
            <a:pPr algn="ctr" fontAlgn="t" marL="0" marR="0" indent="0" lvl="0">
              <a:lnSpc>
                <a:spcPct val="100000"/>
              </a:lnSpc>
            </a:pPr>
            <a:r>
              <a:rPr lang="ru-RU" sz="800" spc="0" u="none">
                <a:solidFill>
                  <a:srgbClr val="000000">
                    <a:alpha val="100000"/>
                  </a:srgbClr>
                </a:solidFill>
                <a:latin typeface="Scada"/>
              </a:rPr>
              <a:t><![CDATA[Решение]]></a:t>
            </a:r>
          </a:p>
        </p:txBody>
      </p:sp>
      <p:pic>
        <p:nvPicPr>
          <p:cNvPr id="14" name="" descr=""/>
          <p:cNvPicPr>
            <a:picLocks noChangeAspect="1"/>
          </p:cNvPicPr>
          <p:nvPr/>
        </p:nvPicPr>
        <p:blipFill>
          <a:blip r:embed="rId5"/>
          <a:stretch>
            <a:fillRect/>
          </a:stretch>
        </p:blipFill>
        <p:spPr>
          <a:xfrm>
            <a:off x="9791700" y="5867400"/>
            <a:ext cx="723900" cy="400050"/>
          </a:xfrm>
          <a:prstGeom prst="rect">
            <a:avLst/>
          </a:prstGeom>
          <a:noFill/>
          <a:effectLst>
            <a:outerShdw blurRad="57150" dist="19050" dir="2700000" algn="br" rotWithShape="0">
              <a:srgbClr val="000000">
                <a:alpha val="50000"/>
              </a:srgbClr>
            </a:outerShdw>
          </a:effectLst>
        </p:spPr>
      </p:pic>
      <p:sp>
        <p:nvSpPr>
          <p:cNvPr id="15" name=""/>
          <p:cNvSpPr txBox="1"/>
          <p:nvPr/>
        </p:nvSpPr>
        <p:spPr>
          <a:xfrm>
            <a:off x="9648825" y="6296025"/>
            <a:ext cx="971550" cy="1076325"/>
          </a:xfrm>
          <a:prstGeom prst="rect">
            <a:avLst/>
          </a:prstGeom>
          <a:noFill/>
        </p:spPr>
        <p:txBody>
          <a:bodyPr anchor="t" rtlCol="0" bIns="45720" lIns="91440" rIns="91440" tIns="45720">
            <a:normAutofit/>
          </a:bodyPr>
          <a:lstStyle/>
          <a:p>
            <a:pPr algn="ctr" fontAlgn="t" marL="0" marR="0" indent="0" lvl="0">
              <a:lnSpc>
                <a:spcPct val="100000"/>
              </a:lnSpc>
            </a:pPr>
            <a:r>
              <a:rPr lang="ru-RU" sz="800" spc="0" u="none">
                <a:solidFill>
                  <a:srgbClr val="000000">
                    <a:alpha val="100000"/>
                  </a:srgbClr>
                </a:solidFill>
                <a:latin typeface="Scada"/>
              </a:rPr>
              <a:t><![CDATA[Возврат к предыдущему этапу]]></a:t>
            </a:r>
          </a:p>
        </p:txBody>
      </p:sp>
      <p:pic>
        <p:nvPicPr>
          <p:cNvPr id="16" name="" descr=""/>
          <p:cNvPicPr>
            <a:picLocks noChangeAspect="1"/>
          </p:cNvPicPr>
          <p:nvPr/>
        </p:nvPicPr>
        <p:blipFill>
          <a:blip r:embed="rId6"/>
          <a:stretch>
            <a:fillRect/>
          </a:stretch>
        </p:blipFill>
        <p:spPr>
          <a:xfrm>
            <a:off x="9001125" y="6734175"/>
            <a:ext cx="590550" cy="361950"/>
          </a:xfrm>
          <a:prstGeom prst="rect">
            <a:avLst/>
          </a:prstGeom>
          <a:noFill/>
          <a:effectLst>
            <a:outerShdw blurRad="57150" dist="19050" dir="2700000" algn="br" rotWithShape="0">
              <a:srgbClr val="000000">
                <a:alpha val="50000"/>
              </a:srgbClr>
            </a:outerShdw>
          </a:effectLst>
        </p:spPr>
      </p:pic>
      <p:sp>
        <p:nvSpPr>
          <p:cNvPr id="17" name=""/>
          <p:cNvSpPr txBox="1"/>
          <p:nvPr/>
        </p:nvSpPr>
        <p:spPr>
          <a:xfrm>
            <a:off x="9001125" y="6734175"/>
            <a:ext cx="542925" cy="361950"/>
          </a:xfrm>
          <a:prstGeom prst="rect">
            <a:avLst/>
          </a:prstGeom>
          <a:noFill/>
        </p:spPr>
        <p:txBody>
          <a:bodyPr anchor="ctr" rtlCol="0" bIns="45720" lIns="91440" rIns="91440" tIns="45720">
            <a:normAutofit/>
          </a:bodyPr>
          <a:lstStyle/>
          <a:p>
            <a:pPr algn="ctr" fontAlgn="ctr" marL="0" marR="0" indent="0" lvl="0">
              <a:lnSpc>
                <a:spcPct val="100000"/>
              </a:lnSpc>
            </a:pPr>
            <a:r>
              <a:rPr lang="ru-RU" b="1" sz="1200" spc="0" u="none">
                <a:solidFill>
                  <a:srgbClr val="000000">
                    <a:alpha val="100000"/>
                  </a:srgbClr>
                </a:solidFill>
                <a:latin typeface="Scada"/>
              </a:rPr>
              <a:t><![CDATA[3 ч]]></a:t>
            </a:r>
          </a:p>
        </p:txBody>
      </p:sp>
      <p:sp>
        <p:nvSpPr>
          <p:cNvPr id="18" name=""/>
          <p:cNvSpPr txBox="1"/>
          <p:nvPr/>
        </p:nvSpPr>
        <p:spPr>
          <a:xfrm>
            <a:off x="9001125" y="7124700"/>
            <a:ext cx="542925" cy="361950"/>
          </a:xfrm>
          <a:prstGeom prst="rect">
            <a:avLst/>
          </a:prstGeom>
          <a:noFill/>
        </p:spPr>
        <p:txBody>
          <a:bodyPr anchor="t" wrap="none" rtlCol="0" bIns="45720" lIns="91440" rIns="91440" tIns="45720">
            <a:noAutofit/>
          </a:bodyPr>
          <a:lstStyle/>
          <a:p>
            <a:pPr algn="ctr" fontAlgn="t" marL="0" marR="0" indent="0" lvl="0">
              <a:lnSpc>
                <a:spcPct val="100000"/>
              </a:lnSpc>
            </a:pPr>
            <a:r>
              <a:rPr lang="ru-RU" sz="800" spc="0" u="none">
                <a:solidFill>
                  <a:srgbClr val="000000">
                    <a:alpha val="100000"/>
                  </a:srgbClr>
                </a:solidFill>
                <a:latin typeface="Scada"/>
              </a:rPr>
              <a:t><![CDATA[Длительность
по регламенту]]></a:t>
            </a:r>
          </a:p>
        </p:txBody>
      </p:sp>
      <p:pic>
        <p:nvPicPr>
          <p:cNvPr id="19" name="" descr=""/>
          <p:cNvPicPr>
            <a:picLocks noChangeAspect="1"/>
          </p:cNvPicPr>
          <p:nvPr/>
        </p:nvPicPr>
        <p:blipFill>
          <a:blip r:embed="rId7"/>
          <a:stretch>
            <a:fillRect/>
          </a:stretch>
        </p:blipFill>
        <p:spPr>
          <a:xfrm>
            <a:off x="8096250" y="6734175"/>
            <a:ext cx="571500" cy="361950"/>
          </a:xfrm>
          <a:prstGeom prst="rect">
            <a:avLst/>
          </a:prstGeom>
          <a:noFill/>
          <a:effectLst>
            <a:outerShdw blurRad="57150" dist="19050" dir="2700000" algn="br" rotWithShape="0">
              <a:srgbClr val="000000">
                <a:alpha val="50000"/>
              </a:srgbClr>
            </a:outerShdw>
          </a:effectLst>
        </p:spPr>
      </p:pic>
      <p:sp>
        <p:nvSpPr>
          <p:cNvPr id="20" name=""/>
          <p:cNvSpPr txBox="1"/>
          <p:nvPr/>
        </p:nvSpPr>
        <p:spPr>
          <a:xfrm>
            <a:off x="8096250" y="6734175"/>
            <a:ext cx="542925" cy="361950"/>
          </a:xfrm>
          <a:prstGeom prst="rect">
            <a:avLst/>
          </a:prstGeom>
          <a:noFill/>
        </p:spPr>
        <p:txBody>
          <a:bodyPr anchor="ctr" rtlCol="0" bIns="45720" lIns="91440" rIns="91440" tIns="45720">
            <a:normAutofit/>
          </a:bodyPr>
          <a:lstStyle/>
          <a:p>
            <a:pPr algn="ctr" fontAlgn="ctr" marL="0" marR="0" indent="0" lvl="0">
              <a:lnSpc>
                <a:spcPct val="100000"/>
              </a:lnSpc>
            </a:pPr>
            <a:r>
              <a:rPr lang="ru-RU" b="1" sz="1200" spc="0" u="none">
                <a:solidFill>
                  <a:srgbClr val="000000">
                    <a:alpha val="100000"/>
                  </a:srgbClr>
                </a:solidFill>
                <a:latin typeface="Scada"/>
              </a:rPr>
              <a:t><![CDATA[НЕТ]]></a:t>
            </a:r>
          </a:p>
        </p:txBody>
      </p:sp>
      <p:sp>
        <p:nvSpPr>
          <p:cNvPr id="21" name=""/>
          <p:cNvSpPr txBox="1"/>
          <p:nvPr/>
        </p:nvSpPr>
        <p:spPr>
          <a:xfrm>
            <a:off x="8096250" y="7124700"/>
            <a:ext cx="542925" cy="361950"/>
          </a:xfrm>
          <a:prstGeom prst="rect">
            <a:avLst/>
          </a:prstGeom>
          <a:noFill/>
        </p:spPr>
        <p:txBody>
          <a:bodyPr anchor="t" wrap="none" rtlCol="0" bIns="45720" lIns="91440" rIns="91440" tIns="45720">
            <a:noAutofit/>
          </a:bodyPr>
          <a:lstStyle/>
          <a:p>
            <a:pPr algn="ctr" fontAlgn="t" marL="0" marR="0" indent="0" lvl="0">
              <a:lnSpc>
                <a:spcPct val="100000"/>
              </a:lnSpc>
            </a:pPr>
            <a:r>
              <a:rPr lang="ru-RU" sz="800" spc="0" u="none">
                <a:solidFill>
                  <a:srgbClr val="000000">
                    <a:alpha val="100000"/>
                  </a:srgbClr>
                </a:solidFill>
                <a:latin typeface="Scada"/>
              </a:rPr>
              <a:t><![CDATA[Длительность
по регламенту]]></a:t>
            </a:r>
          </a:p>
        </p:txBody>
      </p:sp>
      <p:sp>
        <p:nvSpPr>
          <p:cNvPr id="22" name=""/>
          <p:cNvSpPr txBox="1"/>
          <p:nvPr/>
        </p:nvSpPr>
        <p:spPr>
          <a:xfrm>
            <a:off x="723900" y="12573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anchor="t" rtlCol="0" bIns="45720" lIns="91440" rIns="91440" tIns="45720">
            <a:spAutoFit/>
          </a:bodyPr>
          <a:lstStyle/>
          <a:p>
            <a:pPr algn="l" fontAlgn="t" marL="0" marR="0" indent="0" lvl="0">
              <a:lnSpc>
                <a:spcPct val="100000"/>
              </a:lnSpc>
            </a:pPr>
          </a:p>
        </p:txBody>
      </p:sp>
      <p:sp>
        <p:nvSpPr>
          <p:cNvPr id="23" name=""/>
          <p:cNvSpPr txBox="1"/>
          <p:nvPr/>
        </p:nvSpPr>
        <p:spPr>
          <a:xfrm>
            <a:off x="723900" y="12573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ctr" rtlCol="0" bIns="45720" lIns="91440" rIns="91440" tIns="45720">
            <a:normAutofit/>
          </a:bodyPr>
          <a:lstStyle/>
          <a:p>
            <a:pPr algn="ctr" fontAlgn="ctr" marL="0" marR="0" indent="0" lvl="0">
              <a:lnSpc>
                <a:spcPct val="100000"/>
              </a:lnSpc>
            </a:pPr>
            <a:r>
              <a:rPr lang="ru-RU" sz="900" spc="0" u="none">
                <a:solidFill>
                  <a:srgbClr val="000000">
                    <a:alpha val="100000"/>
                  </a:srgbClr>
                </a:solidFill>
                <a:latin typeface="Scada"/>
              </a:rPr>
              <a:t><![CDATA[8]]></a:t>
            </a:r>
          </a:p>
        </p:txBody>
      </p:sp>
      <p:sp>
        <p:nvSpPr>
          <p:cNvPr id="24" name=""/>
          <p:cNvSpPr txBox="1"/>
          <p:nvPr/>
        </p:nvSpPr>
        <p:spPr>
          <a:xfrm>
            <a:off x="1076325" y="12573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ctr" rtlCol="0" bIns="45720" lIns="91440" rIns="91440" tIns="45720">
            <a:normAutofit/>
          </a:bodyPr>
          <a:lstStyle/>
          <a:p>
            <a:pPr algn="ctr" fontAlgn="ctr" marL="0" marR="0" indent="0" lvl="0">
              <a:lnSpc>
                <a:spcPct val="100000"/>
              </a:lnSpc>
            </a:pPr>
            <a:r>
              <a:rPr lang="ru-RU" sz="900" spc="0" u="none">
                <a:solidFill>
                  <a:srgbClr val="000000">
                    <a:alpha val="100000"/>
                  </a:srgbClr>
                </a:solidFill>
                <a:latin typeface="Scada"/>
              </a:rPr>
              <a:t><![CDATA[1 рб.дн]]></a:t>
            </a:r>
          </a:p>
        </p:txBody>
      </p:sp>
      <p:sp>
        <p:nvSpPr>
          <p:cNvPr id="25" name=""/>
          <p:cNvSpPr txBox="1"/>
          <p:nvPr/>
        </p:nvSpPr>
        <p:spPr>
          <a:xfrm>
            <a:off x="723900" y="16192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anchor="t" rtlCol="0" bIns="45720" lIns="91440" rIns="91440" tIns="45720">
            <a:normAutofit/>
          </a:bodyPr>
          <a:lstStyle/>
          <a:p>
            <a:pPr algn="l" fontAlgn="t" marL="0" marR="0" indent="0" lvl="0">
              <a:lnSpc>
                <a:spcPct val="100000"/>
              </a:lnSpc>
            </a:pPr>
            <a:r>
              <a:rPr lang="ru-RU" sz="900" spc="0" u="none">
                <a:solidFill>
                  <a:srgbClr val="000000">
                    <a:alpha val="100000"/>
                  </a:srgbClr>
                </a:solidFill>
                <a:latin typeface="Scada"/>
              </a:rPr>
              <a:t><![CDATA[Главный специалист административно-правового управления]]></a:t>
            </a:r>
          </a:p>
        </p:txBody>
      </p:sp>
      <p:sp>
        <p:nvSpPr>
          <p:cNvPr id="26" name=""/>
          <p:cNvSpPr txBox="1"/>
          <p:nvPr/>
        </p:nvSpPr>
        <p:spPr>
          <a:xfrm>
            <a:off x="723900" y="22669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t" rtlCol="0" bIns="45720" lIns="91440" rIns="91440" tIns="45720">
            <a:normAutofit/>
          </a:bodyPr>
          <a:lstStyle/>
          <a:p>
            <a:pPr algn="l" fontAlgn="t" marL="0" marR="0" indent="0" lvl="0">
              <a:lnSpc>
                <a:spcPct val="100000"/>
              </a:lnSpc>
            </a:pPr>
            <a:r>
              <a:rPr lang="ru-RU" sz="900" spc="0" u="none">
                <a:solidFill>
                  <a:srgbClr val="000000">
                    <a:alpha val="100000"/>
                  </a:srgbClr>
                </a:solidFill>
                <a:latin typeface="Scada"/>
              </a:rPr>
              <a:t><![CDATA[проверка документов и направление в суд]]></a:t>
            </a:r>
          </a:p>
        </p:txBody>
      </p:sp>
      <p:sp>
        <p:nvSpPr>
          <p:cNvPr id="27" name=""/>
          <p:cNvSpPr txBox="1"/>
          <p:nvPr/>
        </p:nvSpPr>
        <p:spPr>
          <a:xfrm>
            <a:off x="723900" y="37814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t" rtlCol="0" bIns="45720" lIns="91440" rIns="91440" tIns="45720">
            <a:spAutoFit/>
          </a:bodyPr>
          <a:lstStyle/>
          <a:p>
            <a:pPr algn="l" fontAlgn="t" marL="0" marR="0" indent="0" lvl="0">
              <a:lnSpc>
                <a:spcPct val="100000"/>
              </a:lnSpc>
            </a:pPr>
          </a:p>
        </p:txBody>
      </p:sp>
      <p:sp>
        <p:nvSpPr>
          <p:cNvPr id="28" name=""/>
          <p:cNvSpPr txBox="1"/>
          <p:nvPr/>
        </p:nvSpPr>
        <p:spPr>
          <a:xfrm>
            <a:off x="723900" y="12573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anchor="t" rtlCol="0" bIns="45720" lIns="91440" rIns="91440" tIns="45720">
            <a:spAutoFit/>
          </a:bodyPr>
          <a:lstStyle/>
          <a:p>
            <a:pPr algn="l" fontAlgn="t" marL="0" marR="0" indent="0" lvl="0">
              <a:lnSpc>
                <a:spcPct val="100000"/>
              </a:lnSpc>
            </a:pPr>
          </a:p>
        </p:txBody>
      </p:sp>
      <p:pic>
        <p:nvPicPr>
          <p:cNvPr id="29" name="" descr=""/>
          <p:cNvPicPr>
            <a:picLocks noChangeAspect="1"/>
          </p:cNvPicPr>
          <p:nvPr/>
        </p:nvPicPr>
        <p:blipFill>
          <a:blip r:embed="rId8"/>
          <a:stretch>
            <a:fillRect/>
          </a:stretch>
        </p:blipFill>
        <p:spPr>
          <a:xfrm>
            <a:off x="1281113" y="3781425"/>
            <a:ext cx="561975" cy="361950"/>
          </a:xfrm>
          <a:prstGeom prst="rect">
            <a:avLst/>
          </a:prstGeom>
          <a:noFill/>
          <a:effectLst>
            <a:outerShdw blurRad="57150" dist="19050" dir="2700000" algn="br" rotWithShape="0">
              <a:srgbClr val="000000">
                <a:alpha val="50000"/>
              </a:srgbClr>
            </a:outerShdw>
          </a:effectLst>
        </p:spPr>
      </p:pic>
      <p:sp>
        <p:nvSpPr>
          <p:cNvPr id="30" name=""/>
          <p:cNvSpPr txBox="1"/>
          <p:nvPr/>
        </p:nvSpPr>
        <p:spPr>
          <a:xfrm>
            <a:off x="1257300" y="3819525"/>
            <a:ext cx="609600" cy="285750"/>
          </a:xfrm>
          <a:prstGeom prst="rect">
            <a:avLst/>
          </a:prstGeom>
          <a:noFill/>
        </p:spPr>
        <p:txBody>
          <a:bodyPr anchor="ctr" rtlCol="0" bIns="45720" lIns="91440" rIns="91440" tIns="45720">
            <a:normAutofit/>
          </a:bodyPr>
          <a:lstStyle/>
          <a:p>
            <a:pPr algn="ctr" fontAlgn="ctr" marL="0" marR="0" indent="0" lvl="0">
              <a:lnSpc>
                <a:spcPct val="100000"/>
              </a:lnSpc>
            </a:pPr>
            <a:r>
              <a:rPr lang="ru-RU" b="1" sz="900" spc="0" u="none">
                <a:solidFill>
                  <a:srgbClr val="000000">
                    <a:alpha val="100000"/>
                  </a:srgbClr>
                </a:solidFill>
                <a:latin typeface="Scada"/>
              </a:rPr>
              <a:t><![CDATA[НЕТ]]></a:t>
            </a:r>
          </a:p>
        </p:txBody>
      </p:sp>
      <p:pic>
        <p:nvPicPr>
          <p:cNvPr id="31" name="" descr=""/>
          <p:cNvPicPr>
            <a:picLocks noChangeAspect="1"/>
          </p:cNvPicPr>
          <p:nvPr/>
        </p:nvPicPr>
        <p:blipFill>
          <a:blip r:embed="rId9"/>
          <a:stretch>
            <a:fillRect/>
          </a:stretch>
        </p:blipFill>
        <p:spPr>
          <a:xfrm>
            <a:off x="323850" y="2466975"/>
            <a:ext cx="342900" cy="428625"/>
          </a:xfrm>
          <a:prstGeom prst="rect">
            <a:avLst/>
          </a:prstGeom>
          <a:noFill/>
        </p:spPr>
      </p:pic>
      <p:pic>
        <p:nvPicPr>
          <p:cNvPr id="32" name="" descr=""/>
          <p:cNvPicPr>
            <a:picLocks noChangeAspect="1"/>
          </p:cNvPicPr>
          <p:nvPr/>
        </p:nvPicPr>
        <p:blipFill>
          <a:blip r:embed="rId10"/>
          <a:stretch>
            <a:fillRect/>
          </a:stretch>
        </p:blipFill>
        <p:spPr>
          <a:xfrm>
            <a:off x="2047875" y="2466975"/>
            <a:ext cx="342900" cy="428625"/>
          </a:xfrm>
          <a:prstGeom prst="rect">
            <a:avLst/>
          </a:prstGeom>
          <a:noFill/>
        </p:spPr>
      </p:pic>
      <p:sp>
        <p:nvSpPr>
          <p:cNvPr id="33" name=""/>
          <p:cNvSpPr txBox="1"/>
          <p:nvPr/>
        </p:nvSpPr>
        <p:spPr>
          <a:xfrm>
            <a:off x="2019300" y="1924050"/>
            <a:ext cx="428625" cy="504825"/>
          </a:xfrm>
          <a:prstGeom prst="rect">
            <a:avLst/>
          </a:prstGeom>
          <a:noFill/>
        </p:spPr>
        <p:txBody>
          <a:bodyPr anchor="ctr" rtlCol="0" bIns="45720" lIns="91440" rIns="91440" tIns="45720">
            <a:normAutofit/>
          </a:bodyPr>
          <a:lstStyle/>
          <a:p>
            <a:pPr algn="ctr" fontAlgn="ctr" marL="0" marR="0" indent="0" lvl="0">
              <a:lnSpc>
                <a:spcPct val="100000"/>
              </a:lnSpc>
            </a:pPr>
            <a:r>
              <a:rPr lang="ru-RU" sz="900" spc="0" u="none">
                <a:solidFill>
                  <a:srgbClr val="000000">
                    <a:alpha val="100000"/>
                  </a:srgbClr>
                </a:solidFill>
                <a:latin typeface="Scada"/>
              </a:rPr>
              <a:t><![CDATA[0,5 рб.дн]]></a:t>
            </a:r>
          </a:p>
        </p:txBody>
      </p:sp>
      <p:sp>
        <p:nvSpPr>
          <p:cNvPr id="34" name=""/>
          <p:cNvSpPr txBox="1"/>
          <p:nvPr/>
        </p:nvSpPr>
        <p:spPr>
          <a:xfrm>
            <a:off x="2486025" y="12573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anchor="t" rtlCol="0" bIns="45720" lIns="91440" rIns="91440" tIns="45720">
            <a:spAutoFit/>
          </a:bodyPr>
          <a:lstStyle/>
          <a:p>
            <a:pPr algn="l" fontAlgn="t" marL="0" marR="0" indent="0" lvl="0">
              <a:lnSpc>
                <a:spcPct val="100000"/>
              </a:lnSpc>
            </a:pPr>
          </a:p>
        </p:txBody>
      </p:sp>
      <p:sp>
        <p:nvSpPr>
          <p:cNvPr id="35" name=""/>
          <p:cNvSpPr txBox="1"/>
          <p:nvPr/>
        </p:nvSpPr>
        <p:spPr>
          <a:xfrm>
            <a:off x="2486025" y="1257300"/>
            <a:ext cx="1228725" cy="361950"/>
          </a:xfrm>
          <a:prstGeom prst="rect">
            <a:avLst/>
          </a:prstGeom>
          <a:solidFill>
            <a:srgbClr val="FFDDDD">
              <a:alpha val="100000"/>
            </a:srgbClr>
          </a:solidFill>
          <a:ln w="6350" cap="flat" cmpd="sng" algn="ctr">
            <a:solidFill>
              <a:srgbClr val="000000">
                <a:alpha val="100000"/>
              </a:srgbClr>
            </a:solidFill>
            <a:prstDash val="solid"/>
            <a:round/>
            <a:headEnd type="none" w="med" len="med"/>
            <a:tailEnd type="none" w="med" len="med"/>
          </a:ln>
        </p:spPr>
        <p:txBody>
          <a:bodyPr anchor="ctr" rtlCol="0" bIns="45720" lIns="91440" rIns="91440" tIns="45720">
            <a:normAutofit/>
          </a:bodyPr>
          <a:lstStyle/>
          <a:p>
            <a:pPr algn="ctr" fontAlgn="ctr" marL="0" marR="0" indent="0" lvl="0">
              <a:lnSpc>
                <a:spcPct val="100000"/>
              </a:lnSpc>
            </a:pPr>
            <a:r>
              <a:rPr lang="ru-RU" sz="900" spc="0" u="none">
                <a:solidFill>
                  <a:srgbClr val="000000">
                    <a:alpha val="100000"/>
                  </a:srgbClr>
                </a:solidFill>
                <a:latin typeface="Scada"/>
              </a:rPr>
              <a:t><![CDATA[Выход]]></a:t>
            </a:r>
          </a:p>
        </p:txBody>
      </p:sp>
      <p:sp>
        <p:nvSpPr>
          <p:cNvPr id="36" name=""/>
          <p:cNvSpPr txBox="1"/>
          <p:nvPr/>
        </p:nvSpPr>
        <p:spPr>
          <a:xfrm>
            <a:off x="2486025" y="16192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anchor="t" rtlCol="0" bIns="45720" lIns="91440" rIns="91440" tIns="45720">
            <a:normAutofit/>
          </a:bodyPr>
          <a:lstStyle/>
          <a:p>
            <a:pPr algn="l" fontAlgn="t" marL="0" marR="0" indent="0" lvl="0">
              <a:lnSpc>
                <a:spcPct val="100000"/>
              </a:lnSpc>
            </a:pPr>
          </a:p>
        </p:txBody>
      </p:sp>
      <p:sp>
        <p:nvSpPr>
          <p:cNvPr id="37" name=""/>
          <p:cNvSpPr txBox="1"/>
          <p:nvPr/>
        </p:nvSpPr>
        <p:spPr>
          <a:xfrm>
            <a:off x="2486025" y="2266950"/>
            <a:ext cx="1228725" cy="16954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t" rtlCol="0" bIns="45720" lIns="91440" rIns="91440" tIns="45720">
            <a:normAutofit/>
          </a:bodyPr>
          <a:lstStyle/>
          <a:p>
            <a:pPr algn="l" fontAlgn="t" marL="0" marR="0" indent="0" lvl="0">
              <a:lnSpc>
                <a:spcPct val="100000"/>
              </a:lnSpc>
            </a:pPr>
            <a:r>
              <a:rPr lang="ru-RU" sz="900" spc="0" u="none">
                <a:solidFill>
                  <a:srgbClr val="000000">
                    <a:alpha val="100000"/>
                  </a:srgbClr>
                </a:solidFill>
                <a:latin typeface="Scada"/>
              </a:rPr>
              <a:t><![CDATA[передача документов для доставки в суд]]></a:t>
            </a:r>
          </a:p>
        </p:txBody>
      </p:sp>
      <p:sp>
        <p:nvSpPr>
          <p:cNvPr id="38" name=""/>
          <p:cNvSpPr txBox="1"/>
          <p:nvPr/>
        </p:nvSpPr>
        <p:spPr>
          <a:xfrm>
            <a:off x="2486025" y="1257300"/>
            <a:ext cx="1228725" cy="2695575"/>
          </a:xfrm>
          <a:prstGeom prst="rect">
            <a:avLst/>
          </a:prstGeom>
          <a:noFill/>
          <a:ln w="25400" cap="flat" cmpd="sng" algn="ctr">
            <a:solidFill>
              <a:srgbClr val="0080C0">
                <a:alpha val="100000"/>
              </a:srgbClr>
            </a:solidFill>
            <a:prstDash val="solid"/>
            <a:round/>
            <a:headEnd type="none" w="med" len="med"/>
            <a:tailEnd type="none" w="med" len="med"/>
          </a:ln>
        </p:spPr>
        <p:txBody>
          <a:bodyPr anchor="t" rtlCol="0" bIns="45720" lIns="91440" rIns="91440" tIns="45720">
            <a:spAutoFit/>
          </a:bodyPr>
          <a:lstStyle/>
          <a:p>
            <a:pPr algn="l" fontAlgn="t" marL="0" marR="0" indent="0" lvl="0">
              <a:lnSpc>
                <a:spcPct val="100000"/>
              </a:lnSpc>
            </a:p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61950" y="180975"/>
          <a:ext cx="10439400" cy="7200900"/>
          <a:chOff x="361950" y="180975"/>
          <a:chExt cx="10439400" cy="7200900"/>
        </a:xfrm>
      </p:grpSpPr>
      <p:pic>
        <p:nvPicPr>
          <p:cNvPr id="1" name="Logo" descr=""/>
          <p:cNvPicPr>
            <a:picLocks noChangeAspect="1"/>
          </p:cNvPicPr>
          <p:nvPr/>
        </p:nvPicPr>
        <p:blipFill>
          <a:blip r:embed="rId2"/>
          <a:stretch>
            <a:fillRect/>
          </a:stretch>
        </p:blipFill>
        <p:spPr>
          <a:xfrm>
            <a:off x="361950" y="219075"/>
            <a:ext cx="1543050" cy="428625"/>
          </a:xfrm>
          <a:prstGeom prst="rect">
            <a:avLst/>
          </a:prstGeom>
          <a:noFill/>
        </p:spPr>
      </p:pic>
      <p:sp>
        <p:nvSpPr>
          <p:cNvPr id="2" name=""/>
          <p:cNvSpPr txBox="1"/>
          <p:nvPr/>
        </p:nvSpPr>
        <p:spPr>
          <a:xfrm>
            <a:off x="361950" y="790575"/>
            <a:ext cx="10077450" cy="19050"/>
          </a:xfrm>
          <a:prstGeom prst="rect">
            <a:avLst/>
          </a:prstGeom>
          <a:solidFill>
            <a:srgbClr val="336699">
              <a:alpha val="100000"/>
            </a:srgbClr>
          </a:solidFill>
        </p:spPr>
        <p:txBody>
          <a:bodyPr rtlCol="0" bIns="45720" lIns="91440" rIns="91440" tIns="45720">
            <a:spAutoFit/>
          </a:bodyPr>
          <a:lstStyle/>
          <a:p>
            <a:pPr algn="l" fontAlgn="base" marL="0" marR="0" indent="0" lvl="0">
              <a:lnSpc>
                <a:spcPct val="100000"/>
              </a:lnSpc>
            </a:pPr>
          </a:p>
        </p:txBody>
      </p:sp>
      <p:sp>
        <p:nvSpPr>
          <p:cNvPr id="3" name=""/>
          <p:cNvSpPr txBox="1"/>
          <p:nvPr/>
        </p:nvSpPr>
        <p:spPr>
          <a:xfrm>
            <a:off x="7200900" y="752475"/>
            <a:ext cx="3238500" cy="57150"/>
          </a:xfrm>
          <a:prstGeom prst="rect">
            <a:avLst/>
          </a:prstGeom>
          <a:solidFill>
            <a:srgbClr val="336699">
              <a:alpha val="100000"/>
            </a:srgbClr>
          </a:solidFill>
        </p:spPr>
        <p:txBody>
          <a:bodyPr rtlCol="0" bIns="45720" lIns="91440" rIns="91440" tIns="45720">
            <a:spAutoFit/>
          </a:bodyPr>
          <a:lstStyle/>
          <a:p>
            <a:pPr algn="l" fontAlgn="base" marL="0" marR="0" indent="0" lvl="0">
              <a:lnSpc>
                <a:spcPct val="100000"/>
              </a:lnSpc>
            </a:pPr>
          </a:p>
        </p:txBody>
      </p:sp>
      <p:sp>
        <p:nvSpPr>
          <p:cNvPr id="4" name=""/>
          <p:cNvSpPr txBox="1"/>
          <p:nvPr/>
        </p:nvSpPr>
        <p:spPr>
          <a:xfrm>
            <a:off x="2524125" y="180975"/>
            <a:ext cx="7915275" cy="504825"/>
          </a:xfrm>
          <a:prstGeom prst="rect">
            <a:avLst/>
          </a:prstGeom>
          <a:noFill/>
        </p:spPr>
        <p:txBody>
          <a:bodyPr anchor="b" rtlCol="0" bIns="45720" lIns="91440" rIns="91440" tIns="45720">
            <a:normAutofit/>
          </a:bodyPr>
          <a:lstStyle/>
          <a:p>
            <a:pPr algn="r" fontAlgn="b" marL="0" marR="0" indent="0" lvl="0">
              <a:lnSpc>
                <a:spcPct val="100000"/>
              </a:lnSpc>
            </a:pPr>
            <a:r>
              <a:rPr lang="ru-RU" b="1" sz="2200" spc="0" u="none">
                <a:solidFill>
                  <a:srgbClr val="000000">
                    <a:alpha val="100000"/>
                  </a:srgbClr>
                </a:solidFill>
                <a:latin typeface="Scada"/>
              </a:rPr>
              <a:t><![CDATA[СБОР ФАКТИЧЕСКИХ ДАННЫХ ПРОЦЕССА]]></a:t>
            </a:r>
          </a:p>
        </p:txBody>
      </p:sp>
      <p:graphicFrame>
        <p:nvGraphicFramePr>
          <p:cNvPr id="5" name="" descr=""/>
          <p:cNvGraphicFramePr/>
          <p:nvPr/>
        </p:nvGraphicFramePr>
        <p:xfrm>
          <a:off x="361950" y="1438275"/>
          <a:ext cx="10077450" cy="57626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61950" y="180975"/>
          <a:ext cx="10439400" cy="1438275"/>
          <a:chOff x="361950" y="180975"/>
          <a:chExt cx="10439400" cy="1438275"/>
        </a:xfrm>
      </p:grpSpPr>
      <p:pic>
        <p:nvPicPr>
          <p:cNvPr id="1" name="Logo" descr=""/>
          <p:cNvPicPr>
            <a:picLocks noChangeAspect="1"/>
          </p:cNvPicPr>
          <p:nvPr/>
        </p:nvPicPr>
        <p:blipFill>
          <a:blip r:embed="rId2"/>
          <a:stretch>
            <a:fillRect/>
          </a:stretch>
        </p:blipFill>
        <p:spPr>
          <a:xfrm>
            <a:off x="361950" y="219075"/>
            <a:ext cx="1543050" cy="428625"/>
          </a:xfrm>
          <a:prstGeom prst="rect">
            <a:avLst/>
          </a:prstGeom>
          <a:noFill/>
        </p:spPr>
      </p:pic>
      <p:sp>
        <p:nvSpPr>
          <p:cNvPr id="2" name=""/>
          <p:cNvSpPr txBox="1"/>
          <p:nvPr/>
        </p:nvSpPr>
        <p:spPr>
          <a:xfrm>
            <a:off x="361950" y="790575"/>
            <a:ext cx="10077450" cy="19050"/>
          </a:xfrm>
          <a:prstGeom prst="rect">
            <a:avLst/>
          </a:prstGeom>
          <a:solidFill>
            <a:srgbClr val="336699">
              <a:alpha val="100000"/>
            </a:srgbClr>
          </a:solidFill>
        </p:spPr>
        <p:txBody>
          <a:bodyPr rtlCol="0" bIns="45720" lIns="91440" rIns="91440" tIns="45720">
            <a:spAutoFit/>
          </a:bodyPr>
          <a:lstStyle/>
          <a:p>
            <a:pPr algn="l" fontAlgn="base" marL="0" marR="0" indent="0" lvl="0">
              <a:lnSpc>
                <a:spcPct val="100000"/>
              </a:lnSpc>
            </a:pPr>
          </a:p>
        </p:txBody>
      </p:sp>
      <p:sp>
        <p:nvSpPr>
          <p:cNvPr id="3" name=""/>
          <p:cNvSpPr txBox="1"/>
          <p:nvPr/>
        </p:nvSpPr>
        <p:spPr>
          <a:xfrm>
            <a:off x="7200900" y="752475"/>
            <a:ext cx="3238500" cy="57150"/>
          </a:xfrm>
          <a:prstGeom prst="rect">
            <a:avLst/>
          </a:prstGeom>
          <a:solidFill>
            <a:srgbClr val="336699">
              <a:alpha val="100000"/>
            </a:srgbClr>
          </a:solidFill>
        </p:spPr>
        <p:txBody>
          <a:bodyPr rtlCol="0" bIns="45720" lIns="91440" rIns="91440" tIns="45720">
            <a:spAutoFit/>
          </a:bodyPr>
          <a:lstStyle/>
          <a:p>
            <a:pPr algn="l" fontAlgn="base" marL="0" marR="0" indent="0" lvl="0">
              <a:lnSpc>
                <a:spcPct val="100000"/>
              </a:lnSpc>
            </a:pPr>
          </a:p>
        </p:txBody>
      </p:sp>
      <p:sp>
        <p:nvSpPr>
          <p:cNvPr id="4" name=""/>
          <p:cNvSpPr txBox="1"/>
          <p:nvPr/>
        </p:nvSpPr>
        <p:spPr>
          <a:xfrm>
            <a:off x="2524125" y="180975"/>
            <a:ext cx="7915275" cy="504825"/>
          </a:xfrm>
          <a:prstGeom prst="rect">
            <a:avLst/>
          </a:prstGeom>
          <a:noFill/>
        </p:spPr>
        <p:txBody>
          <a:bodyPr anchor="b" rtlCol="0" bIns="45720" lIns="91440" rIns="91440" tIns="45720">
            <a:normAutofit/>
          </a:bodyPr>
          <a:lstStyle/>
          <a:p>
            <a:pPr algn="r" fontAlgn="b" marL="0" marR="0" indent="0" lvl="0">
              <a:lnSpc>
                <a:spcPct val="100000"/>
              </a:lnSpc>
            </a:pPr>
            <a:r>
              <a:rPr lang="ru-RU" b="1" sz="2200" spc="0" u="none">
                <a:solidFill>
                  <a:srgbClr val="000000">
                    <a:alpha val="100000"/>
                  </a:srgbClr>
                </a:solidFill>
                <a:latin typeface="Scada"/>
              </a:rPr>
              <a:t><![CDATA[АНАЛИЗ И РЕШЕНИЕ ПРОБЛЕМ]]></a:t>
            </a:r>
          </a:p>
        </p:txBody>
      </p:sp>
      <p:graphicFrame>
        <p:nvGraphicFramePr>
          <p:cNvPr id="5" name="" descr=""/>
          <p:cNvGraphicFramePr>
            <a:graphicFrameLocks noGrp="1"/>
          </p:cNvGraphicFramePr>
          <p:nvPr/>
        </p:nvGraphicFramePr>
        <p:xfrm>
          <a:off x="361950" y="1438275"/>
          <a:ext cx="0" cy="0"/>
        </p:xfrm>
        <a:graphic>
          <a:graphicData uri="http://schemas.openxmlformats.org/drawingml/2006/table">
            <a:tbl>
              <a:tblPr firstRow="1" bandRow="1"/>
              <a:tblGrid>
                <a:gridCol w="542925"/>
                <a:gridCol w="3133725"/>
                <a:gridCol w="3133725"/>
                <a:gridCol w="3133725"/>
              </a:tblGrid>
              <a:tr h="0">
                <a:tc>
                  <a:txBody>
                    <a:bodyPr wrap="square" rtlCol="0">
                      <a:spAutoFit/>
                    </a:bodyPr>
                    <a:lstStyle/>
                    <a:p>
                      <a:pPr algn="l" fontAlgn="t" marL="38100" marR="38100" indent="0" lvl="0">
                        <a:lnSpc>
                          <a:spcPct val="100000"/>
                        </a:lnSpc>
                      </a:pPr>
                      <a:r>
                        <a:rPr lang="ru-RU" b="1" sz="1000" spc="0" u="none">
                          <a:solidFill>
                            <a:srgbClr val="000000">
                              <a:alpha val="100000"/>
                            </a:srgbClr>
                          </a:solidFill>
                          <a:latin typeface="Scada"/>
                        </a:rPr>
                        <a:t><![CDATA[n/n]]></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a:txBody>
                    <a:bodyPr wrap="square" rtlCol="0">
                      <a:spAutoFit/>
                    </a:bodyPr>
                    <a:lstStyle/>
                    <a:p>
                      <a:pPr algn="l" fontAlgn="t" marL="38100" marR="38100" indent="0" lvl="0">
                        <a:lnSpc>
                          <a:spcPct val="100000"/>
                        </a:lnSpc>
                      </a:pPr>
                      <a:r>
                        <a:rPr lang="ru-RU" b="1" sz="1000" spc="0" u="none">
                          <a:solidFill>
                            <a:srgbClr val="000000">
                              <a:alpha val="100000"/>
                            </a:srgbClr>
                          </a:solidFill>
                          <a:latin typeface="Scada"/>
                        </a:rPr>
                        <a:t><![CDATA[Проблема]]></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a:txBody>
                    <a:bodyPr wrap="square" rtlCol="0">
                      <a:spAutoFit/>
                    </a:bodyPr>
                    <a:lstStyle/>
                    <a:p>
                      <a:pPr algn="l" fontAlgn="t" marL="38100" marR="38100" indent="0" lvl="0">
                        <a:lnSpc>
                          <a:spcPct val="100000"/>
                        </a:lnSpc>
                      </a:pPr>
                      <a:r>
                        <a:rPr lang="ru-RU" b="1" sz="1000" spc="0" u="none">
                          <a:solidFill>
                            <a:srgbClr val="000000">
                              <a:alpha val="100000"/>
                            </a:srgbClr>
                          </a:solidFill>
                          <a:latin typeface="Scada"/>
                        </a:rPr>
                        <a:t><![CDATA[Причина]]></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a:txBody>
                    <a:bodyPr wrap="square" rtlCol="0">
                      <a:spAutoFit/>
                    </a:bodyPr>
                    <a:lstStyle/>
                    <a:p>
                      <a:pPr algn="l" fontAlgn="t" marL="38100" marR="38100" indent="0" lvl="0">
                        <a:lnSpc>
                          <a:spcPct val="100000"/>
                        </a:lnSpc>
                      </a:pPr>
                      <a:r>
                        <a:rPr lang="ru-RU" b="1" sz="1000" spc="0" u="none">
                          <a:solidFill>
                            <a:srgbClr val="000000">
                              <a:alpha val="100000"/>
                            </a:srgbClr>
                          </a:solidFill>
                          <a:latin typeface="Scada"/>
                        </a:rPr>
                        <a:t><![CDATA[Решение]]></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r>
              <a:tr h="0">
                <a:tc>
                  <a:txBody>
                    <a:bodyPr wrap="square" rtlCol="0">
                      <a:spAutoFit/>
                    </a:bodyPr>
                    <a:lstStyle/>
                    <a:p>
                      <a:pPr algn="l" fontAlgn="t" marL="38100" marR="38100" indent="0" lvl="0">
                        <a:lnSpc>
                          <a:spcPct val="100000"/>
                        </a:lnSpc>
                      </a:pPr>
                      <a:r>
                        <a:rPr lang="ru-RU" sz="1000" spc="0" u="none">
                          <a:solidFill>
                            <a:srgbClr val="000000">
                              <a:alpha val="100000"/>
                            </a:srgbClr>
                          </a:solidFill>
                          <a:latin typeface="Scada"/>
                        </a:rPr>
                        <a:t><![CDATA[1]]></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1000" spc="0" u="none">
                          <a:solidFill>
                            <a:srgbClr val="000000">
                              <a:alpha val="100000"/>
                            </a:srgbClr>
                          </a:solidFill>
                          <a:latin typeface="Scada"/>
                        </a:rPr>
                        <a:t><![CDATA[Ненаполненность электронной базы договоров, в т.ч. ранее заключенных]]></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1000" spc="0" u="none">
                          <a:solidFill>
                            <a:srgbClr val="000000">
                              <a:alpha val="100000"/>
                            </a:srgbClr>
                          </a:solidFill>
                          <a:latin typeface="Scada"/>
                        </a:rPr>
                        <a:t><![CDATA[Отсутствие договоров (ранее заключенных) в электронном виде в отделе по бухгалтерскому учёту]]></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1000" spc="0" u="none">
                          <a:solidFill>
                            <a:srgbClr val="000000">
                              <a:alpha val="100000"/>
                            </a:srgbClr>
                          </a:solidFill>
                          <a:latin typeface="Scada"/>
                        </a:rPr>
                        <a:t><![CDATA[1. Актуализация реестра действующих (ранее заключенных) договоров 
2. Формирование электронного архива договоров
]]></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0">
                <a:tc>
                  <a:txBody>
                    <a:bodyPr wrap="square" rtlCol="0">
                      <a:spAutoFit/>
                    </a:bodyPr>
                    <a:lstStyle/>
                    <a:p>
                      <a:pPr algn="l" fontAlgn="t" marL="38100" marR="38100" indent="0" lvl="0">
                        <a:lnSpc>
                          <a:spcPct val="100000"/>
                        </a:lnSpc>
                      </a:pPr>
                      <a:r>
                        <a:rPr lang="ru-RU" sz="1000" spc="0" u="none">
                          <a:solidFill>
                            <a:srgbClr val="000000">
                              <a:alpha val="100000"/>
                            </a:srgbClr>
                          </a:solidFill>
                          <a:latin typeface="Scada"/>
                        </a:rPr>
                        <a:t><![CDATA[2]]></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1000" spc="0" u="none">
                          <a:solidFill>
                            <a:srgbClr val="000000">
                              <a:alpha val="100000"/>
                            </a:srgbClr>
                          </a:solidFill>
                          <a:latin typeface="Scada"/>
                        </a:rPr>
                        <a:t><![CDATA[Недостаточно эффективное взаимодействие структурных подразделений администрации]]></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1000" spc="0" u="none">
                          <a:solidFill>
                            <a:srgbClr val="000000">
                              <a:alpha val="100000"/>
                            </a:srgbClr>
                          </a:solidFill>
                          <a:latin typeface="Scada"/>
                        </a:rPr>
                        <a:t><![CDATA[Неконструктивная коммуникация, рассинхронизация процессов
]]></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1000" spc="0" u="none">
                          <a:solidFill>
                            <a:srgbClr val="000000">
                              <a:alpha val="100000"/>
                            </a:srgbClr>
                          </a:solidFill>
                          <a:latin typeface="Scada"/>
                        </a:rPr>
                        <a:t><![CDATA[Разработка распоряжения администрации "Об утверждении порядка взаимодействия структурных подразделений Администрации Крестецкого муниципального округа по реализации полномочий по взысканию дебиторской задолженности по платежам в бюджет, пеням и штрафам по ним".]]></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0">
                <a:tc>
                  <a:txBody>
                    <a:bodyPr wrap="square" rtlCol="0">
                      <a:spAutoFit/>
                    </a:bodyPr>
                    <a:lstStyle/>
                    <a:p>
                      <a:pPr algn="l" fontAlgn="t" marL="38100" marR="38100" indent="0" lvl="0">
                        <a:lnSpc>
                          <a:spcPct val="100000"/>
                        </a:lnSpc>
                      </a:pPr>
                      <a:r>
                        <a:rPr lang="ru-RU" sz="1000" spc="0" u="none">
                          <a:solidFill>
                            <a:srgbClr val="000000">
                              <a:alpha val="100000"/>
                            </a:srgbClr>
                          </a:solidFill>
                          <a:latin typeface="Scada"/>
                        </a:rPr>
                        <a:t><![CDATA[3]]></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1000" spc="0" u="none">
                          <a:solidFill>
                            <a:srgbClr val="000000">
                              <a:alpha val="100000"/>
                            </a:srgbClr>
                          </a:solidFill>
                          <a:latin typeface="Scada"/>
                        </a:rPr>
                        <a:t><![CDATA[Снижение дисциплины населения по внесению арендных платежей]]></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1000" spc="0" u="none">
                          <a:solidFill>
                            <a:srgbClr val="000000">
                              <a:alpha val="100000"/>
                            </a:srgbClr>
                          </a:solidFill>
                          <a:latin typeface="Scada"/>
                        </a:rPr>
                        <a:t><![CDATA[Отсутствие актуальной информации для населения об изменении в реквизитах для перечисления платежей]]></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1000" spc="0" u="none">
                          <a:solidFill>
                            <a:srgbClr val="000000">
                              <a:alpha val="100000"/>
                            </a:srgbClr>
                          </a:solidFill>
                          <a:latin typeface="Scada"/>
                        </a:rPr>
                        <a:t><![CDATA[1) Проведение информационной работы с населением.
2) Проведение заседаний комиссии по увеличению поступлений доходов в бюджет Крестецкого муниципального округа, с приглашением неплательщиков. 
3) Установление причин образования долга с целью дальнейшего урегулирования вопроса погашения задолженности (рассрочка, отсрочка платежей).
4) Внедрение электронной отправки квитанций об оплате
5) Внедрение обмена данных с электронной системой ГИС ГМП, платежной системой СБЕРБАНК]]></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0">
                <a:tc>
                  <a:txBody>
                    <a:bodyPr wrap="square" rtlCol="0">
                      <a:spAutoFit/>
                    </a:bodyPr>
                    <a:lstStyle/>
                    <a:p>
                      <a:pPr algn="l" fontAlgn="t" marL="38100" marR="38100" indent="0" lvl="0">
                        <a:lnSpc>
                          <a:spcPct val="100000"/>
                        </a:lnSpc>
                      </a:pPr>
                      <a:r>
                        <a:rPr lang="ru-RU" sz="1000" spc="0" u="none">
                          <a:solidFill>
                            <a:srgbClr val="000000">
                              <a:alpha val="100000"/>
                            </a:srgbClr>
                          </a:solidFill>
                          <a:latin typeface="Scada"/>
                        </a:rPr>
                        <a:t><![CDATA[4]]></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1000" spc="0" u="none">
                          <a:solidFill>
                            <a:srgbClr val="000000">
                              <a:alpha val="100000"/>
                            </a:srgbClr>
                          </a:solidFill>
                          <a:latin typeface="Scada"/>
                        </a:rPr>
                        <a:t><![CDATA[Наличие просроченной дебиторской задолженности населения по платежам с истекшим сроком исковой давности]]></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1000" spc="0" u="none">
                          <a:solidFill>
                            <a:srgbClr val="000000">
                              <a:alpha val="100000"/>
                            </a:srgbClr>
                          </a:solidFill>
                          <a:latin typeface="Scada"/>
                        </a:rPr>
                        <a:t><![CDATA[Возвращение судебных приказов, исполнительных документов с ФССП без исполнения (ввиду невозможности взыскания).]]></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1000" spc="0" u="none">
                          <a:solidFill>
                            <a:srgbClr val="000000">
                              <a:alpha val="100000"/>
                            </a:srgbClr>
                          </a:solidFill>
                          <a:latin typeface="Scada"/>
                        </a:rPr>
                        <a:t><![CDATA[1) Списание задолженности, имеющей признаки нереальной к взысканию, по решению соответствующих комиссий. ]]></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23850" y="180975"/>
          <a:ext cx="10620375" cy="7553325"/>
          <a:chOff x="323850" y="180975"/>
          <a:chExt cx="10620375" cy="7553325"/>
        </a:xfrm>
      </p:grpSpPr>
      <p:pic>
        <p:nvPicPr>
          <p:cNvPr id="1" name="Logo" descr=""/>
          <p:cNvPicPr>
            <a:picLocks noChangeAspect="1"/>
          </p:cNvPicPr>
          <p:nvPr/>
        </p:nvPicPr>
        <p:blipFill>
          <a:blip r:embed="rId2"/>
          <a:stretch>
            <a:fillRect/>
          </a:stretch>
        </p:blipFill>
        <p:spPr>
          <a:xfrm>
            <a:off x="361950" y="219075"/>
            <a:ext cx="1543050" cy="428625"/>
          </a:xfrm>
          <a:prstGeom prst="rect">
            <a:avLst/>
          </a:prstGeom>
          <a:noFill/>
        </p:spPr>
      </p:pic>
      <p:sp>
        <p:nvSpPr>
          <p:cNvPr id="2" name=""/>
          <p:cNvSpPr txBox="1"/>
          <p:nvPr/>
        </p:nvSpPr>
        <p:spPr>
          <a:xfrm>
            <a:off x="361950" y="790575"/>
            <a:ext cx="10077450" cy="19050"/>
          </a:xfrm>
          <a:prstGeom prst="rect">
            <a:avLst/>
          </a:prstGeom>
          <a:solidFill>
            <a:srgbClr val="336699">
              <a:alpha val="100000"/>
            </a:srgbClr>
          </a:solidFill>
        </p:spPr>
        <p:txBody>
          <a:bodyPr rtlCol="0" bIns="45720" lIns="91440" rIns="91440" tIns="45720">
            <a:spAutoFit/>
          </a:bodyPr>
          <a:lstStyle/>
          <a:p>
            <a:pPr algn="l" fontAlgn="base" marL="0" marR="0" indent="0" lvl="0">
              <a:lnSpc>
                <a:spcPct val="100000"/>
              </a:lnSpc>
            </a:pPr>
          </a:p>
        </p:txBody>
      </p:sp>
      <p:sp>
        <p:nvSpPr>
          <p:cNvPr id="3" name=""/>
          <p:cNvSpPr txBox="1"/>
          <p:nvPr/>
        </p:nvSpPr>
        <p:spPr>
          <a:xfrm>
            <a:off x="7200900" y="752475"/>
            <a:ext cx="3238500" cy="57150"/>
          </a:xfrm>
          <a:prstGeom prst="rect">
            <a:avLst/>
          </a:prstGeom>
          <a:solidFill>
            <a:srgbClr val="336699">
              <a:alpha val="100000"/>
            </a:srgbClr>
          </a:solidFill>
        </p:spPr>
        <p:txBody>
          <a:bodyPr rtlCol="0" bIns="45720" lIns="91440" rIns="91440" tIns="45720">
            <a:spAutoFit/>
          </a:bodyPr>
          <a:lstStyle/>
          <a:p>
            <a:pPr algn="l" fontAlgn="base" marL="0" marR="0" indent="0" lvl="0">
              <a:lnSpc>
                <a:spcPct val="100000"/>
              </a:lnSpc>
            </a:pPr>
          </a:p>
        </p:txBody>
      </p:sp>
      <p:sp>
        <p:nvSpPr>
          <p:cNvPr id="4" name=""/>
          <p:cNvSpPr txBox="1"/>
          <p:nvPr/>
        </p:nvSpPr>
        <p:spPr>
          <a:xfrm>
            <a:off x="2524125" y="180975"/>
            <a:ext cx="7915275" cy="504825"/>
          </a:xfrm>
          <a:prstGeom prst="rect">
            <a:avLst/>
          </a:prstGeom>
          <a:noFill/>
        </p:spPr>
        <p:txBody>
          <a:bodyPr anchor="b" rtlCol="0" bIns="45720" lIns="91440" rIns="91440" tIns="45720">
            <a:normAutofit/>
          </a:bodyPr>
          <a:lstStyle/>
          <a:p>
            <a:pPr algn="r" fontAlgn="b" marL="0" marR="0" indent="0" lvl="0">
              <a:lnSpc>
                <a:spcPct val="100000"/>
              </a:lnSpc>
            </a:pPr>
            <a:r>
              <a:rPr lang="ru-RU" b="1" sz="2200" spc="0" u="none">
                <a:solidFill>
                  <a:srgbClr val="000000">
                    <a:alpha val="100000"/>
                  </a:srgbClr>
                </a:solidFill>
                <a:latin typeface="Scada"/>
              </a:rPr>
              <a:t><![CDATA[КАРТА ЦЕЛЕВОГО СОСТОЯНИЯ ПРОЦЕССА]]></a:t>
            </a:r>
          </a:p>
        </p:txBody>
      </p:sp>
      <p:sp>
        <p:nvSpPr>
          <p:cNvPr id="5" name=""/>
          <p:cNvSpPr txBox="1"/>
          <p:nvPr/>
        </p:nvSpPr>
        <p:spPr>
          <a:xfrm>
            <a:off x="7915275" y="1076325"/>
            <a:ext cx="19050" cy="6477000"/>
          </a:xfrm>
          <a:prstGeom prst="rect">
            <a:avLst/>
          </a:prstGeom>
          <a:solidFill>
            <a:srgbClr val="2F658E">
              <a:alpha val="100000"/>
            </a:srgbClr>
          </a:solidFill>
        </p:spPr>
        <p:txBody>
          <a:bodyPr rtlCol="0" bIns="45720" lIns="91440" rIns="91440" tIns="45720">
            <a:spAutoFit/>
          </a:bodyPr>
          <a:lstStyle/>
          <a:p>
            <a:pPr algn="l" fontAlgn="base" marL="0" marR="0" indent="0" lvl="0">
              <a:lnSpc>
                <a:spcPct val="100000"/>
              </a:lnSpc>
            </a:pPr>
          </a:p>
        </p:txBody>
      </p:sp>
      <p:sp>
        <p:nvSpPr>
          <p:cNvPr id="6" name=""/>
          <p:cNvSpPr txBox="1"/>
          <p:nvPr/>
        </p:nvSpPr>
        <p:spPr>
          <a:xfrm>
            <a:off x="7991475" y="1076325"/>
            <a:ext cx="2447925" cy="4324350"/>
          </a:xfrm>
          <a:prstGeom prst="rect">
            <a:avLst/>
          </a:prstGeom>
          <a:noFill/>
        </p:spPr>
        <p:txBody>
          <a:bodyPr anchor="t" rtlCol="0" bIns="45720" lIns="91440" rIns="91440" tIns="45720">
            <a:normAutofit/>
          </a:bodyPr>
          <a:lstStyle/>
          <a:p>
            <a:pPr algn="l" fontAlgn="t" marL="0" marR="0" indent="0" lvl="0">
              <a:lnSpc>
                <a:spcPct val="100000"/>
              </a:lnSpc>
            </a:pPr>
            <a:r>
              <a:rPr lang="ru-RU" b="1" sz="1100" spc="0" u="none">
                <a:solidFill>
                  <a:srgbClr val="2F658E">
                    <a:alpha val="100000"/>
                  </a:srgbClr>
                </a:solidFill>
                <a:latin typeface="Scada"/>
              </a:rPr>
              <a:t><![CDATA[Время протекания процесса:
]]></a:t>
            </a:r>
            <a:r>
              <a:rPr lang="ru-RU" b="1" sz="1200" spc="0" u="none">
                <a:solidFill>
                  <a:srgbClr val="000000">
                    <a:alpha val="100000"/>
                  </a:srgbClr>
                </a:solidFill>
                <a:latin typeface="Scada"/>
              </a:rPr>
              <a:t><![CDATA[10 рб.дн
]]></a:t>
            </a:r>
            <a:r>
              <a:rPr lang="ru-RU" b="1" sz="1100" spc="0" u="none">
                <a:solidFill>
                  <a:srgbClr val="2F658E">
                    <a:alpha val="100000"/>
                  </a:srgbClr>
                </a:solidFill>
                <a:latin typeface="Scada"/>
              </a:rPr>
              <a:t><![CDATA[Предлагаемые решения:
]]></a:t>
            </a:r>
            <a:r>
              <a:rPr lang="ru-RU" sz="1000" spc="0" u="none">
                <a:solidFill>
                  <a:srgbClr val="000000">
                    <a:alpha val="100000"/>
                  </a:srgbClr>
                </a:solidFill>
                <a:latin typeface="Scada"/>
              </a:rPr>
              <a:t><![CDATA[1. 1. Актуализация реестра действующих (ранее заключенных) договоров 
2. Формирование электронного архива договоров
2. Разработка распоряжения администрации "Об утверждении порядка взаимодействия структурных подразделений Администрации Крестецкого муниципального округа по реализации полномочий по взысканию дебиторской задолженности по платежам в бюджет, пеням и штрафам по ним".
3. 1) Проведение информационной работы с населением.
2) Проведение заседаний комиссии по увеличению поступлений доходов в бюджет Крестецкого муниципального округа, с приглашением неплательщиков. 
3) Установление причин образования долга с целью дальнейшего урегулирования вопроса погашения задолженности (рассрочка, отсрочка платежей).
4) Внедрение электронной отправки квитанций об оплате
5) Внедрение обмена данных с электронной системой ГИС ГМП, платежной системой СБЕРБАНК
4. 1) Списание задолженности, имеющей признаки нереальной к взысканию, по решению соответствующих комиссий. 
]]></a:t>
            </a:r>
          </a:p>
        </p:txBody>
      </p:sp>
      <p:sp>
        <p:nvSpPr>
          <p:cNvPr id="7" name=""/>
          <p:cNvSpPr txBox="1"/>
          <p:nvPr/>
        </p:nvSpPr>
        <p:spPr>
          <a:xfrm>
            <a:off x="7991475" y="5581650"/>
            <a:ext cx="2447925" cy="1619250"/>
          </a:xfrm>
          <a:prstGeom prst="rect">
            <a:avLst/>
          </a:prstGeom>
          <a:noFill/>
        </p:spPr>
        <p:txBody>
          <a:bodyPr anchor="t" rtlCol="0" bIns="45720" lIns="91440" rIns="91440" tIns="45720">
            <a:normAutofit/>
          </a:bodyPr>
          <a:lstStyle/>
          <a:p>
            <a:pPr algn="l" fontAlgn="t" marL="0" marR="0" indent="0" lvl="0">
              <a:lnSpc>
                <a:spcPct val="100000"/>
              </a:lnSpc>
            </a:pPr>
            <a:r>
              <a:rPr lang="ru-RU" b="1" sz="1100" spc="0" u="none">
                <a:solidFill>
                  <a:srgbClr val="2F658E">
                    <a:alpha val="100000"/>
                  </a:srgbClr>
                </a:solidFill>
                <a:latin typeface="Scada"/>
              </a:rPr>
              <a:t><![CDATA[Легенда:
]]></a:t>
            </a:r>
          </a:p>
        </p:txBody>
      </p:sp>
      <p:pic>
        <p:nvPicPr>
          <p:cNvPr id="8" name="" descr=""/>
          <p:cNvPicPr>
            <a:picLocks noChangeAspect="1"/>
          </p:cNvPicPr>
          <p:nvPr/>
        </p:nvPicPr>
        <p:blipFill>
          <a:blip r:embed="rId3"/>
          <a:stretch>
            <a:fillRect/>
          </a:stretch>
        </p:blipFill>
        <p:spPr>
          <a:xfrm>
            <a:off x="8096250" y="5867400"/>
            <a:ext cx="809625" cy="428625"/>
          </a:xfrm>
          <a:prstGeom prst="rect">
            <a:avLst/>
          </a:prstGeom>
          <a:noFill/>
          <a:effectLst>
            <a:outerShdw blurRad="57150" dist="19050" dir="2700000" algn="br" rotWithShape="0">
              <a:srgbClr val="000000">
                <a:alpha val="50000"/>
              </a:srgbClr>
            </a:outerShdw>
          </a:effectLst>
        </p:spPr>
      </p:pic>
      <p:sp>
        <p:nvSpPr>
          <p:cNvPr id="9" name=""/>
          <p:cNvSpPr txBox="1"/>
          <p:nvPr/>
        </p:nvSpPr>
        <p:spPr>
          <a:xfrm>
            <a:off x="8096250" y="5867400"/>
            <a:ext cx="790575" cy="428625"/>
          </a:xfrm>
          <a:prstGeom prst="rect">
            <a:avLst/>
          </a:prstGeom>
          <a:noFill/>
        </p:spPr>
        <p:txBody>
          <a:bodyPr anchor="ctr" rtlCol="0" bIns="45720" lIns="91440" rIns="91440" tIns="45720">
            <a:normAutofit/>
          </a:bodyPr>
          <a:lstStyle/>
          <a:p>
            <a:pPr algn="ctr" fontAlgn="ctr" marL="0" marR="0" indent="0" lvl="0">
              <a:lnSpc>
                <a:spcPct val="100000"/>
              </a:lnSpc>
            </a:pPr>
            <a:r>
              <a:rPr lang="ru-RU" b="1" sz="1000" spc="0" u="none">
                <a:solidFill>
                  <a:srgbClr val="FFFFFF">
                    <a:alpha val="100000"/>
                  </a:srgbClr>
                </a:solidFill>
                <a:latin typeface="Scada"/>
              </a:rPr>
              <a:t><![CDATA[2]]></a:t>
            </a:r>
          </a:p>
        </p:txBody>
      </p:sp>
      <p:sp>
        <p:nvSpPr>
          <p:cNvPr id="10" name=""/>
          <p:cNvSpPr txBox="1"/>
          <p:nvPr/>
        </p:nvSpPr>
        <p:spPr>
          <a:xfrm>
            <a:off x="8096250" y="6334125"/>
            <a:ext cx="790575" cy="428625"/>
          </a:xfrm>
          <a:prstGeom prst="rect">
            <a:avLst/>
          </a:prstGeom>
          <a:noFill/>
        </p:spPr>
        <p:txBody>
          <a:bodyPr anchor="t" wrap="none" rtlCol="0" bIns="45720" lIns="91440" rIns="91440" tIns="45720">
            <a:normAutofit/>
          </a:bodyPr>
          <a:lstStyle/>
          <a:p>
            <a:pPr algn="ctr" fontAlgn="t" marL="0" marR="0" indent="0" lvl="0">
              <a:lnSpc>
                <a:spcPct val="100000"/>
              </a:lnSpc>
            </a:pPr>
            <a:r>
              <a:rPr lang="ru-RU" sz="800" spc="0" u="none">
                <a:solidFill>
                  <a:srgbClr val="000000">
                    <a:alpha val="100000"/>
                  </a:srgbClr>
                </a:solidFill>
                <a:latin typeface="Scada"/>
              </a:rPr>
              <a:t><![CDATA[Проблема]]></a:t>
            </a:r>
          </a:p>
        </p:txBody>
      </p:sp>
      <p:pic>
        <p:nvPicPr>
          <p:cNvPr id="11" name="" descr=""/>
          <p:cNvPicPr>
            <a:picLocks noChangeAspect="1"/>
          </p:cNvPicPr>
          <p:nvPr/>
        </p:nvPicPr>
        <p:blipFill>
          <a:blip r:embed="rId4"/>
          <a:stretch>
            <a:fillRect/>
          </a:stretch>
        </p:blipFill>
        <p:spPr>
          <a:xfrm>
            <a:off x="9001125" y="5867400"/>
            <a:ext cx="533400" cy="361950"/>
          </a:xfrm>
          <a:prstGeom prst="rect">
            <a:avLst/>
          </a:prstGeom>
          <a:noFill/>
          <a:effectLst>
            <a:outerShdw blurRad="57150" dist="19050" dir="2700000" algn="br" rotWithShape="0">
              <a:srgbClr val="000000">
                <a:alpha val="50000"/>
              </a:srgbClr>
            </a:outerShdw>
          </a:effectLst>
        </p:spPr>
      </p:pic>
      <p:sp>
        <p:nvSpPr>
          <p:cNvPr id="12" name=""/>
          <p:cNvSpPr txBox="1"/>
          <p:nvPr/>
        </p:nvSpPr>
        <p:spPr>
          <a:xfrm>
            <a:off x="9001125" y="5867400"/>
            <a:ext cx="542925" cy="361950"/>
          </a:xfrm>
          <a:prstGeom prst="rect">
            <a:avLst/>
          </a:prstGeom>
          <a:noFill/>
        </p:spPr>
        <p:txBody>
          <a:bodyPr anchor="ctr" rtlCol="0" bIns="45720" lIns="91440" rIns="91440" tIns="45720">
            <a:normAutofit/>
          </a:bodyPr>
          <a:lstStyle/>
          <a:p>
            <a:pPr algn="ctr" fontAlgn="ctr" marL="0" marR="0" indent="0" lvl="0">
              <a:lnSpc>
                <a:spcPct val="100000"/>
              </a:lnSpc>
            </a:pPr>
            <a:r>
              <a:rPr lang="ru-RU" b="1" sz="1200" spc="0" u="none">
                <a:solidFill>
                  <a:srgbClr val="FFFFFF">
                    <a:alpha val="100000"/>
                  </a:srgbClr>
                </a:solidFill>
                <a:latin typeface="Scada"/>
              </a:rPr>
              <a:t><![CDATA[2]]></a:t>
            </a:r>
          </a:p>
        </p:txBody>
      </p:sp>
      <p:sp>
        <p:nvSpPr>
          <p:cNvPr id="13" name=""/>
          <p:cNvSpPr txBox="1"/>
          <p:nvPr/>
        </p:nvSpPr>
        <p:spPr>
          <a:xfrm>
            <a:off x="9001125" y="6267450"/>
            <a:ext cx="542925" cy="361950"/>
          </a:xfrm>
          <a:prstGeom prst="rect">
            <a:avLst/>
          </a:prstGeom>
          <a:noFill/>
        </p:spPr>
        <p:txBody>
          <a:bodyPr anchor="t" wrap="none" rtlCol="0" bIns="45720" lIns="91440" rIns="91440" tIns="45720">
            <a:normAutofit/>
          </a:bodyPr>
          <a:lstStyle/>
          <a:p>
            <a:pPr algn="ctr" fontAlgn="t" marL="0" marR="0" indent="0" lvl="0">
              <a:lnSpc>
                <a:spcPct val="100000"/>
              </a:lnSpc>
            </a:pPr>
            <a:r>
              <a:rPr lang="ru-RU" sz="800" spc="0" u="none">
                <a:solidFill>
                  <a:srgbClr val="000000">
                    <a:alpha val="100000"/>
                  </a:srgbClr>
                </a:solidFill>
                <a:latin typeface="Scada"/>
              </a:rPr>
              <a:t><![CDATA[Решение]]></a:t>
            </a:r>
          </a:p>
        </p:txBody>
      </p:sp>
      <p:pic>
        <p:nvPicPr>
          <p:cNvPr id="14" name="" descr=""/>
          <p:cNvPicPr>
            <a:picLocks noChangeAspect="1"/>
          </p:cNvPicPr>
          <p:nvPr/>
        </p:nvPicPr>
        <p:blipFill>
          <a:blip r:embed="rId5"/>
          <a:stretch>
            <a:fillRect/>
          </a:stretch>
        </p:blipFill>
        <p:spPr>
          <a:xfrm>
            <a:off x="9791700" y="5867400"/>
            <a:ext cx="723900" cy="400050"/>
          </a:xfrm>
          <a:prstGeom prst="rect">
            <a:avLst/>
          </a:prstGeom>
          <a:noFill/>
          <a:effectLst>
            <a:outerShdw blurRad="57150" dist="19050" dir="2700000" algn="br" rotWithShape="0">
              <a:srgbClr val="000000">
                <a:alpha val="50000"/>
              </a:srgbClr>
            </a:outerShdw>
          </a:effectLst>
        </p:spPr>
      </p:pic>
      <p:sp>
        <p:nvSpPr>
          <p:cNvPr id="15" name=""/>
          <p:cNvSpPr txBox="1"/>
          <p:nvPr/>
        </p:nvSpPr>
        <p:spPr>
          <a:xfrm>
            <a:off x="9648825" y="6296025"/>
            <a:ext cx="971550" cy="1076325"/>
          </a:xfrm>
          <a:prstGeom prst="rect">
            <a:avLst/>
          </a:prstGeom>
          <a:noFill/>
        </p:spPr>
        <p:txBody>
          <a:bodyPr anchor="t" rtlCol="0" bIns="45720" lIns="91440" rIns="91440" tIns="45720">
            <a:normAutofit/>
          </a:bodyPr>
          <a:lstStyle/>
          <a:p>
            <a:pPr algn="ctr" fontAlgn="t" marL="0" marR="0" indent="0" lvl="0">
              <a:lnSpc>
                <a:spcPct val="100000"/>
              </a:lnSpc>
            </a:pPr>
            <a:r>
              <a:rPr lang="ru-RU" sz="800" spc="0" u="none">
                <a:solidFill>
                  <a:srgbClr val="000000">
                    <a:alpha val="100000"/>
                  </a:srgbClr>
                </a:solidFill>
                <a:latin typeface="Scada"/>
              </a:rPr>
              <a:t><![CDATA[Возврат к предыдущему этапу]]></a:t>
            </a:r>
          </a:p>
        </p:txBody>
      </p:sp>
      <p:pic>
        <p:nvPicPr>
          <p:cNvPr id="16" name="" descr=""/>
          <p:cNvPicPr>
            <a:picLocks noChangeAspect="1"/>
          </p:cNvPicPr>
          <p:nvPr/>
        </p:nvPicPr>
        <p:blipFill>
          <a:blip r:embed="rId6"/>
          <a:stretch>
            <a:fillRect/>
          </a:stretch>
        </p:blipFill>
        <p:spPr>
          <a:xfrm>
            <a:off x="9001125" y="6734175"/>
            <a:ext cx="590550" cy="361950"/>
          </a:xfrm>
          <a:prstGeom prst="rect">
            <a:avLst/>
          </a:prstGeom>
          <a:noFill/>
          <a:effectLst>
            <a:outerShdw blurRad="57150" dist="19050" dir="2700000" algn="br" rotWithShape="0">
              <a:srgbClr val="000000">
                <a:alpha val="50000"/>
              </a:srgbClr>
            </a:outerShdw>
          </a:effectLst>
        </p:spPr>
      </p:pic>
      <p:sp>
        <p:nvSpPr>
          <p:cNvPr id="17" name=""/>
          <p:cNvSpPr txBox="1"/>
          <p:nvPr/>
        </p:nvSpPr>
        <p:spPr>
          <a:xfrm>
            <a:off x="9001125" y="6734175"/>
            <a:ext cx="542925" cy="361950"/>
          </a:xfrm>
          <a:prstGeom prst="rect">
            <a:avLst/>
          </a:prstGeom>
          <a:noFill/>
        </p:spPr>
        <p:txBody>
          <a:bodyPr anchor="ctr" rtlCol="0" bIns="45720" lIns="91440" rIns="91440" tIns="45720">
            <a:normAutofit/>
          </a:bodyPr>
          <a:lstStyle/>
          <a:p>
            <a:pPr algn="ctr" fontAlgn="ctr" marL="0" marR="0" indent="0" lvl="0">
              <a:lnSpc>
                <a:spcPct val="100000"/>
              </a:lnSpc>
            </a:pPr>
            <a:r>
              <a:rPr lang="ru-RU" b="1" sz="1200" spc="0" u="none">
                <a:solidFill>
                  <a:srgbClr val="000000">
                    <a:alpha val="100000"/>
                  </a:srgbClr>
                </a:solidFill>
                <a:latin typeface="Scada"/>
              </a:rPr>
              <a:t><![CDATA[3 ч]]></a:t>
            </a:r>
          </a:p>
        </p:txBody>
      </p:sp>
      <p:sp>
        <p:nvSpPr>
          <p:cNvPr id="18" name=""/>
          <p:cNvSpPr txBox="1"/>
          <p:nvPr/>
        </p:nvSpPr>
        <p:spPr>
          <a:xfrm>
            <a:off x="9001125" y="7124700"/>
            <a:ext cx="542925" cy="361950"/>
          </a:xfrm>
          <a:prstGeom prst="rect">
            <a:avLst/>
          </a:prstGeom>
          <a:noFill/>
        </p:spPr>
        <p:txBody>
          <a:bodyPr anchor="t" wrap="none" rtlCol="0" bIns="45720" lIns="91440" rIns="91440" tIns="45720">
            <a:noAutofit/>
          </a:bodyPr>
          <a:lstStyle/>
          <a:p>
            <a:pPr algn="ctr" fontAlgn="t" marL="0" marR="0" indent="0" lvl="0">
              <a:lnSpc>
                <a:spcPct val="100000"/>
              </a:lnSpc>
            </a:pPr>
            <a:r>
              <a:rPr lang="ru-RU" sz="800" spc="0" u="none">
                <a:solidFill>
                  <a:srgbClr val="000000">
                    <a:alpha val="100000"/>
                  </a:srgbClr>
                </a:solidFill>
                <a:latin typeface="Scada"/>
              </a:rPr>
              <a:t><![CDATA[Длительность
по регламенту]]></a:t>
            </a:r>
          </a:p>
        </p:txBody>
      </p:sp>
      <p:pic>
        <p:nvPicPr>
          <p:cNvPr id="19" name="" descr=""/>
          <p:cNvPicPr>
            <a:picLocks noChangeAspect="1"/>
          </p:cNvPicPr>
          <p:nvPr/>
        </p:nvPicPr>
        <p:blipFill>
          <a:blip r:embed="rId7"/>
          <a:stretch>
            <a:fillRect/>
          </a:stretch>
        </p:blipFill>
        <p:spPr>
          <a:xfrm>
            <a:off x="8096250" y="6734175"/>
            <a:ext cx="571500" cy="361950"/>
          </a:xfrm>
          <a:prstGeom prst="rect">
            <a:avLst/>
          </a:prstGeom>
          <a:noFill/>
          <a:effectLst>
            <a:outerShdw blurRad="57150" dist="19050" dir="2700000" algn="br" rotWithShape="0">
              <a:srgbClr val="000000">
                <a:alpha val="50000"/>
              </a:srgbClr>
            </a:outerShdw>
          </a:effectLst>
        </p:spPr>
      </p:pic>
      <p:sp>
        <p:nvSpPr>
          <p:cNvPr id="20" name=""/>
          <p:cNvSpPr txBox="1"/>
          <p:nvPr/>
        </p:nvSpPr>
        <p:spPr>
          <a:xfrm>
            <a:off x="8096250" y="6734175"/>
            <a:ext cx="542925" cy="361950"/>
          </a:xfrm>
          <a:prstGeom prst="rect">
            <a:avLst/>
          </a:prstGeom>
          <a:noFill/>
        </p:spPr>
        <p:txBody>
          <a:bodyPr anchor="ctr" rtlCol="0" bIns="45720" lIns="91440" rIns="91440" tIns="45720">
            <a:normAutofit/>
          </a:bodyPr>
          <a:lstStyle/>
          <a:p>
            <a:pPr algn="ctr" fontAlgn="ctr" marL="0" marR="0" indent="0" lvl="0">
              <a:lnSpc>
                <a:spcPct val="100000"/>
              </a:lnSpc>
            </a:pPr>
            <a:r>
              <a:rPr lang="ru-RU" b="1" sz="1200" spc="0" u="none">
                <a:solidFill>
                  <a:srgbClr val="000000">
                    <a:alpha val="100000"/>
                  </a:srgbClr>
                </a:solidFill>
                <a:latin typeface="Scada"/>
              </a:rPr>
              <a:t><![CDATA[НЕТ]]></a:t>
            </a:r>
          </a:p>
        </p:txBody>
      </p:sp>
      <p:sp>
        <p:nvSpPr>
          <p:cNvPr id="21" name=""/>
          <p:cNvSpPr txBox="1"/>
          <p:nvPr/>
        </p:nvSpPr>
        <p:spPr>
          <a:xfrm>
            <a:off x="8096250" y="7124700"/>
            <a:ext cx="542925" cy="361950"/>
          </a:xfrm>
          <a:prstGeom prst="rect">
            <a:avLst/>
          </a:prstGeom>
          <a:noFill/>
        </p:spPr>
        <p:txBody>
          <a:bodyPr anchor="t" wrap="none" rtlCol="0" bIns="45720" lIns="91440" rIns="91440" tIns="45720">
            <a:noAutofit/>
          </a:bodyPr>
          <a:lstStyle/>
          <a:p>
            <a:pPr algn="ctr" fontAlgn="t" marL="0" marR="0" indent="0" lvl="0">
              <a:lnSpc>
                <a:spcPct val="100000"/>
              </a:lnSpc>
            </a:pPr>
            <a:r>
              <a:rPr lang="ru-RU" sz="800" spc="0" u="none">
                <a:solidFill>
                  <a:srgbClr val="000000">
                    <a:alpha val="100000"/>
                  </a:srgbClr>
                </a:solidFill>
                <a:latin typeface="Scada"/>
              </a:rPr>
              <a:t><![CDATA[Длительность
по регламенту]]></a:t>
            </a:r>
          </a:p>
        </p:txBody>
      </p:sp>
      <p:sp>
        <p:nvSpPr>
          <p:cNvPr id="22" name=""/>
          <p:cNvSpPr txBox="1"/>
          <p:nvPr/>
        </p:nvSpPr>
        <p:spPr>
          <a:xfrm>
            <a:off x="723900" y="12573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anchor="t" rtlCol="0" bIns="45720" lIns="91440" rIns="91440" tIns="45720">
            <a:spAutoFit/>
          </a:bodyPr>
          <a:lstStyle/>
          <a:p>
            <a:pPr algn="l" fontAlgn="t" marL="0" marR="0" indent="0" lvl="0">
              <a:lnSpc>
                <a:spcPct val="100000"/>
              </a:lnSpc>
            </a:pPr>
          </a:p>
        </p:txBody>
      </p:sp>
      <p:sp>
        <p:nvSpPr>
          <p:cNvPr id="23" name=""/>
          <p:cNvSpPr txBox="1"/>
          <p:nvPr/>
        </p:nvSpPr>
        <p:spPr>
          <a:xfrm>
            <a:off x="723900" y="1257300"/>
            <a:ext cx="1228725" cy="361950"/>
          </a:xfrm>
          <a:prstGeom prst="rect">
            <a:avLst/>
          </a:prstGeom>
          <a:solidFill>
            <a:srgbClr val="FFDDDD">
              <a:alpha val="100000"/>
            </a:srgbClr>
          </a:solidFill>
          <a:ln w="6350" cap="flat" cmpd="sng" algn="ctr">
            <a:solidFill>
              <a:srgbClr val="000000">
                <a:alpha val="100000"/>
              </a:srgbClr>
            </a:solidFill>
            <a:prstDash val="solid"/>
            <a:round/>
            <a:headEnd type="none" w="med" len="med"/>
            <a:tailEnd type="none" w="med" len="med"/>
          </a:ln>
        </p:spPr>
        <p:txBody>
          <a:bodyPr anchor="ctr" rtlCol="0" bIns="45720" lIns="91440" rIns="91440" tIns="45720">
            <a:normAutofit/>
          </a:bodyPr>
          <a:lstStyle/>
          <a:p>
            <a:pPr algn="ctr" fontAlgn="ctr" marL="0" marR="0" indent="0" lvl="0">
              <a:lnSpc>
                <a:spcPct val="100000"/>
              </a:lnSpc>
            </a:pPr>
            <a:r>
              <a:rPr lang="ru-RU" sz="900" spc="0" u="none">
                <a:solidFill>
                  <a:srgbClr val="000000">
                    <a:alpha val="100000"/>
                  </a:srgbClr>
                </a:solidFill>
                <a:latin typeface="Scada"/>
              </a:rPr>
              <a:t><![CDATA[Вход]]></a:t>
            </a:r>
          </a:p>
        </p:txBody>
      </p:sp>
      <p:sp>
        <p:nvSpPr>
          <p:cNvPr id="24" name=""/>
          <p:cNvSpPr txBox="1"/>
          <p:nvPr/>
        </p:nvSpPr>
        <p:spPr>
          <a:xfrm>
            <a:off x="723900" y="16192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anchor="t" rtlCol="0" bIns="45720" lIns="91440" rIns="91440" tIns="45720">
            <a:normAutofit/>
          </a:bodyPr>
          <a:lstStyle/>
          <a:p>
            <a:pPr algn="l" fontAlgn="t" marL="0" marR="0" indent="0" lvl="0">
              <a:lnSpc>
                <a:spcPct val="100000"/>
              </a:lnSpc>
            </a:pPr>
          </a:p>
        </p:txBody>
      </p:sp>
      <p:sp>
        <p:nvSpPr>
          <p:cNvPr id="25" name=""/>
          <p:cNvSpPr txBox="1"/>
          <p:nvPr/>
        </p:nvSpPr>
        <p:spPr>
          <a:xfrm>
            <a:off x="723900" y="2266950"/>
            <a:ext cx="1228725" cy="16954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t" rtlCol="0" bIns="45720" lIns="91440" rIns="91440" tIns="45720">
            <a:normAutofit/>
          </a:bodyPr>
          <a:lstStyle/>
          <a:p>
            <a:pPr algn="l" fontAlgn="t" marL="0" marR="0" indent="0" lvl="0">
              <a:lnSpc>
                <a:spcPct val="100000"/>
              </a:lnSpc>
            </a:pPr>
            <a:r>
              <a:rPr lang="ru-RU" sz="900" spc="0" u="none">
                <a:solidFill>
                  <a:srgbClr val="000000">
                    <a:alpha val="100000"/>
                  </a:srgbClr>
                </a:solidFill>
                <a:latin typeface="Scada"/>
              </a:rPr>
              <a:t><![CDATA[Организация процесса взыскания дебиторской задолженности в бюджет Крестецкого муниципального округа]]></a:t>
            </a:r>
          </a:p>
        </p:txBody>
      </p:sp>
      <p:sp>
        <p:nvSpPr>
          <p:cNvPr id="26" name=""/>
          <p:cNvSpPr txBox="1"/>
          <p:nvPr/>
        </p:nvSpPr>
        <p:spPr>
          <a:xfrm>
            <a:off x="723900" y="1257300"/>
            <a:ext cx="1228725" cy="2695575"/>
          </a:xfrm>
          <a:prstGeom prst="rect">
            <a:avLst/>
          </a:prstGeom>
          <a:noFill/>
          <a:ln w="25400" cap="flat" cmpd="sng" algn="ctr">
            <a:solidFill>
              <a:srgbClr val="0080C0">
                <a:alpha val="100000"/>
              </a:srgbClr>
            </a:solidFill>
            <a:prstDash val="solid"/>
            <a:round/>
            <a:headEnd type="none" w="med" len="med"/>
            <a:tailEnd type="none" w="med" len="med"/>
          </a:ln>
        </p:spPr>
        <p:txBody>
          <a:bodyPr anchor="t" rtlCol="0" bIns="45720" lIns="91440" rIns="91440" tIns="45720">
            <a:spAutoFit/>
          </a:bodyPr>
          <a:lstStyle/>
          <a:p>
            <a:pPr algn="l" fontAlgn="t" marL="0" marR="0" indent="0" lvl="0">
              <a:lnSpc>
                <a:spcPct val="100000"/>
              </a:lnSpc>
            </a:pPr>
          </a:p>
        </p:txBody>
      </p:sp>
      <p:pic>
        <p:nvPicPr>
          <p:cNvPr id="27" name="" descr=""/>
          <p:cNvPicPr>
            <a:picLocks noChangeAspect="1"/>
          </p:cNvPicPr>
          <p:nvPr/>
        </p:nvPicPr>
        <p:blipFill>
          <a:blip r:embed="rId8"/>
          <a:stretch>
            <a:fillRect/>
          </a:stretch>
        </p:blipFill>
        <p:spPr>
          <a:xfrm>
            <a:off x="2047875" y="2466975"/>
            <a:ext cx="342900" cy="428625"/>
          </a:xfrm>
          <a:prstGeom prst="rect">
            <a:avLst/>
          </a:prstGeom>
          <a:noFill/>
        </p:spPr>
      </p:pic>
      <p:sp>
        <p:nvSpPr>
          <p:cNvPr id="28" name=""/>
          <p:cNvSpPr txBox="1"/>
          <p:nvPr/>
        </p:nvSpPr>
        <p:spPr>
          <a:xfrm>
            <a:off x="2486025" y="12573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anchor="t" rtlCol="0" bIns="45720" lIns="91440" rIns="91440" tIns="45720">
            <a:spAutoFit/>
          </a:bodyPr>
          <a:lstStyle/>
          <a:p>
            <a:pPr algn="l" fontAlgn="t" marL="0" marR="0" indent="0" lvl="0">
              <a:lnSpc>
                <a:spcPct val="100000"/>
              </a:lnSpc>
            </a:pPr>
          </a:p>
        </p:txBody>
      </p:sp>
      <p:sp>
        <p:nvSpPr>
          <p:cNvPr id="29" name=""/>
          <p:cNvSpPr txBox="1"/>
          <p:nvPr/>
        </p:nvSpPr>
        <p:spPr>
          <a:xfrm>
            <a:off x="2486025" y="12573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ctr" rtlCol="0" bIns="45720" lIns="91440" rIns="91440" tIns="45720">
            <a:normAutofit/>
          </a:bodyPr>
          <a:lstStyle/>
          <a:p>
            <a:pPr algn="ctr" fontAlgn="ctr" marL="0" marR="0" indent="0" lvl="0">
              <a:lnSpc>
                <a:spcPct val="100000"/>
              </a:lnSpc>
            </a:pPr>
            <a:r>
              <a:rPr lang="ru-RU" sz="900" spc="0" u="none">
                <a:solidFill>
                  <a:srgbClr val="000000">
                    <a:alpha val="100000"/>
                  </a:srgbClr>
                </a:solidFill>
                <a:latin typeface="Scada"/>
              </a:rPr>
              <a:t><![CDATA[1]]></a:t>
            </a:r>
          </a:p>
        </p:txBody>
      </p:sp>
      <p:sp>
        <p:nvSpPr>
          <p:cNvPr id="30" name=""/>
          <p:cNvSpPr txBox="1"/>
          <p:nvPr/>
        </p:nvSpPr>
        <p:spPr>
          <a:xfrm>
            <a:off x="2847975" y="12573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ctr" rtlCol="0" bIns="45720" lIns="91440" rIns="91440" tIns="45720">
            <a:normAutofit/>
          </a:bodyPr>
          <a:lstStyle/>
          <a:p>
            <a:pPr algn="ctr" fontAlgn="ctr" marL="0" marR="0" indent="0" lvl="0">
              <a:lnSpc>
                <a:spcPct val="100000"/>
              </a:lnSpc>
            </a:pPr>
            <a:r>
              <a:rPr lang="ru-RU" sz="900" spc="0" u="none">
                <a:solidFill>
                  <a:srgbClr val="000000">
                    <a:alpha val="100000"/>
                  </a:srgbClr>
                </a:solidFill>
                <a:latin typeface="Scada"/>
              </a:rPr>
              <a:t><![CDATA[1  рб.дн]]></a:t>
            </a:r>
          </a:p>
        </p:txBody>
      </p:sp>
      <p:sp>
        <p:nvSpPr>
          <p:cNvPr id="31" name=""/>
          <p:cNvSpPr txBox="1"/>
          <p:nvPr/>
        </p:nvSpPr>
        <p:spPr>
          <a:xfrm>
            <a:off x="2486025" y="16192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anchor="t" rtlCol="0" bIns="45720" lIns="91440" rIns="91440" tIns="45720">
            <a:normAutofit/>
          </a:bodyPr>
          <a:lstStyle/>
          <a:p>
            <a:pPr algn="l" fontAlgn="t" marL="0" marR="0" indent="0" lvl="0">
              <a:lnSpc>
                <a:spcPct val="100000"/>
              </a:lnSpc>
            </a:pPr>
            <a:r>
              <a:rPr lang="ru-RU" sz="900" spc="0" u="none">
                <a:solidFill>
                  <a:srgbClr val="000000">
                    <a:alpha val="100000"/>
                  </a:srgbClr>
                </a:solidFill>
                <a:latin typeface="Scada"/>
              </a:rPr>
              <a:t><![CDATA[Главный специалист отдела по бухгалтерскому учёту и отчетности]]></a:t>
            </a:r>
          </a:p>
        </p:txBody>
      </p:sp>
      <p:sp>
        <p:nvSpPr>
          <p:cNvPr id="32" name=""/>
          <p:cNvSpPr txBox="1"/>
          <p:nvPr/>
        </p:nvSpPr>
        <p:spPr>
          <a:xfrm>
            <a:off x="2486025" y="22669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t" rtlCol="0" bIns="45720" lIns="91440" rIns="91440" tIns="45720">
            <a:normAutofit/>
          </a:bodyPr>
          <a:lstStyle/>
          <a:p>
            <a:pPr algn="l" fontAlgn="t" marL="0" marR="0" indent="0" lvl="0">
              <a:lnSpc>
                <a:spcPct val="100000"/>
              </a:lnSpc>
            </a:pPr>
            <a:r>
              <a:rPr lang="ru-RU" sz="900" spc="0" u="none">
                <a:solidFill>
                  <a:srgbClr val="000000">
                    <a:alpha val="100000"/>
                  </a:srgbClr>
                </a:solidFill>
                <a:latin typeface="Scada"/>
              </a:rPr>
              <a:t><![CDATA[Выявление задолженности]]></a:t>
            </a:r>
          </a:p>
        </p:txBody>
      </p:sp>
      <p:sp>
        <p:nvSpPr>
          <p:cNvPr id="33" name=""/>
          <p:cNvSpPr txBox="1"/>
          <p:nvPr/>
        </p:nvSpPr>
        <p:spPr>
          <a:xfrm>
            <a:off x="2486025" y="37814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t" rtlCol="0" bIns="45720" lIns="91440" rIns="91440" tIns="45720">
            <a:spAutoFit/>
          </a:bodyPr>
          <a:lstStyle/>
          <a:p>
            <a:pPr algn="l" fontAlgn="t" marL="0" marR="0" indent="0" lvl="0">
              <a:lnSpc>
                <a:spcPct val="100000"/>
              </a:lnSpc>
            </a:pPr>
          </a:p>
        </p:txBody>
      </p:sp>
      <p:sp>
        <p:nvSpPr>
          <p:cNvPr id="34" name=""/>
          <p:cNvSpPr txBox="1"/>
          <p:nvPr/>
        </p:nvSpPr>
        <p:spPr>
          <a:xfrm>
            <a:off x="2486025" y="12573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anchor="t" rtlCol="0" bIns="45720" lIns="91440" rIns="91440" tIns="45720">
            <a:spAutoFit/>
          </a:bodyPr>
          <a:lstStyle/>
          <a:p>
            <a:pPr algn="l" fontAlgn="t" marL="0" marR="0" indent="0" lvl="0">
              <a:lnSpc>
                <a:spcPct val="100000"/>
              </a:lnSpc>
            </a:pPr>
          </a:p>
        </p:txBody>
      </p:sp>
      <p:pic>
        <p:nvPicPr>
          <p:cNvPr id="35" name="" descr=""/>
          <p:cNvPicPr>
            <a:picLocks noChangeAspect="1"/>
          </p:cNvPicPr>
          <p:nvPr/>
        </p:nvPicPr>
        <p:blipFill>
          <a:blip r:embed="rId9"/>
          <a:stretch>
            <a:fillRect/>
          </a:stretch>
        </p:blipFill>
        <p:spPr>
          <a:xfrm>
            <a:off x="3138488" y="3781425"/>
            <a:ext cx="533400" cy="361950"/>
          </a:xfrm>
          <a:prstGeom prst="rect">
            <a:avLst/>
          </a:prstGeom>
          <a:noFill/>
          <a:effectLst>
            <a:outerShdw blurRad="57150" dist="19050" dir="2700000" algn="br" rotWithShape="0">
              <a:srgbClr val="000000">
                <a:alpha val="50000"/>
              </a:srgbClr>
            </a:outerShdw>
          </a:effectLst>
        </p:spPr>
      </p:pic>
      <p:sp>
        <p:nvSpPr>
          <p:cNvPr id="36" name=""/>
          <p:cNvSpPr txBox="1"/>
          <p:nvPr/>
        </p:nvSpPr>
        <p:spPr>
          <a:xfrm>
            <a:off x="3133725" y="3781425"/>
            <a:ext cx="542925" cy="361950"/>
          </a:xfrm>
          <a:prstGeom prst="rect">
            <a:avLst/>
          </a:prstGeom>
          <a:noFill/>
        </p:spPr>
        <p:txBody>
          <a:bodyPr anchor="ctr" rtlCol="0" bIns="45720" lIns="91440" rIns="91440" tIns="45720">
            <a:normAutofit/>
          </a:bodyPr>
          <a:lstStyle/>
          <a:p>
            <a:pPr algn="ctr" fontAlgn="ctr" marL="0" marR="0" indent="0" lvl="0">
              <a:lnSpc>
                <a:spcPct val="100000"/>
              </a:lnSpc>
            </a:pPr>
            <a:r>
              <a:rPr lang="ru-RU" b="1" sz="900" spc="0" u="none">
                <a:solidFill>
                  <a:srgbClr val="FFFFFF">
                    <a:alpha val="100000"/>
                  </a:srgbClr>
                </a:solidFill>
                <a:latin typeface="Scada"/>
              </a:rPr>
              <a:t><![CDATA[2,4,3,5]]></a:t>
            </a:r>
          </a:p>
        </p:txBody>
      </p:sp>
      <p:pic>
        <p:nvPicPr>
          <p:cNvPr id="37" name="" descr=""/>
          <p:cNvPicPr>
            <a:picLocks noChangeAspect="1"/>
          </p:cNvPicPr>
          <p:nvPr/>
        </p:nvPicPr>
        <p:blipFill>
          <a:blip r:embed="rId10"/>
          <a:stretch>
            <a:fillRect/>
          </a:stretch>
        </p:blipFill>
        <p:spPr>
          <a:xfrm>
            <a:off x="2509838" y="3781425"/>
            <a:ext cx="561975" cy="361950"/>
          </a:xfrm>
          <a:prstGeom prst="rect">
            <a:avLst/>
          </a:prstGeom>
          <a:noFill/>
          <a:effectLst>
            <a:outerShdw blurRad="57150" dist="19050" dir="2700000" algn="br" rotWithShape="0">
              <a:srgbClr val="000000">
                <a:alpha val="50000"/>
              </a:srgbClr>
            </a:outerShdw>
          </a:effectLst>
        </p:spPr>
      </p:pic>
      <p:sp>
        <p:nvSpPr>
          <p:cNvPr id="38" name=""/>
          <p:cNvSpPr txBox="1"/>
          <p:nvPr/>
        </p:nvSpPr>
        <p:spPr>
          <a:xfrm>
            <a:off x="2486025" y="3819525"/>
            <a:ext cx="609600" cy="285750"/>
          </a:xfrm>
          <a:prstGeom prst="rect">
            <a:avLst/>
          </a:prstGeom>
          <a:noFill/>
        </p:spPr>
        <p:txBody>
          <a:bodyPr anchor="ctr" rtlCol="0" bIns="45720" lIns="91440" rIns="91440" tIns="45720">
            <a:normAutofit/>
          </a:bodyPr>
          <a:lstStyle/>
          <a:p>
            <a:pPr algn="ctr" fontAlgn="ctr" marL="0" marR="0" indent="0" lvl="0">
              <a:lnSpc>
                <a:spcPct val="100000"/>
              </a:lnSpc>
            </a:pPr>
            <a:r>
              <a:rPr lang="ru-RU" b="1" sz="900" spc="0" u="none">
                <a:solidFill>
                  <a:srgbClr val="000000">
                    <a:alpha val="100000"/>
                  </a:srgbClr>
                </a:solidFill>
                <a:latin typeface="Scada"/>
              </a:rPr>
              <a:t><![CDATA[НЕТ]]></a:t>
            </a:r>
          </a:p>
        </p:txBody>
      </p:sp>
      <p:pic>
        <p:nvPicPr>
          <p:cNvPr id="39" name="" descr=""/>
          <p:cNvPicPr>
            <a:picLocks noChangeAspect="1"/>
          </p:cNvPicPr>
          <p:nvPr/>
        </p:nvPicPr>
        <p:blipFill>
          <a:blip r:embed="rId11"/>
          <a:stretch>
            <a:fillRect/>
          </a:stretch>
        </p:blipFill>
        <p:spPr>
          <a:xfrm>
            <a:off x="3819525" y="2466975"/>
            <a:ext cx="342900" cy="428625"/>
          </a:xfrm>
          <a:prstGeom prst="rect">
            <a:avLst/>
          </a:prstGeom>
          <a:noFill/>
        </p:spPr>
      </p:pic>
      <p:sp>
        <p:nvSpPr>
          <p:cNvPr id="40" name=""/>
          <p:cNvSpPr txBox="1"/>
          <p:nvPr/>
        </p:nvSpPr>
        <p:spPr>
          <a:xfrm>
            <a:off x="3781425" y="1924050"/>
            <a:ext cx="428625" cy="504825"/>
          </a:xfrm>
          <a:prstGeom prst="rect">
            <a:avLst/>
          </a:prstGeom>
          <a:noFill/>
        </p:spPr>
        <p:txBody>
          <a:bodyPr anchor="ctr" rtlCol="0" bIns="45720" lIns="91440" rIns="91440" tIns="45720">
            <a:normAutofit/>
          </a:bodyPr>
          <a:lstStyle/>
          <a:p>
            <a:pPr algn="ctr" fontAlgn="ctr" marL="0" marR="0" indent="0" lvl="0">
              <a:lnSpc>
                <a:spcPct val="100000"/>
              </a:lnSpc>
            </a:pPr>
            <a:r>
              <a:rPr lang="ru-RU" sz="900" spc="0" u="none">
                <a:solidFill>
                  <a:srgbClr val="000000">
                    <a:alpha val="100000"/>
                  </a:srgbClr>
                </a:solidFill>
                <a:latin typeface="Scada"/>
              </a:rPr>
              <a:t><![CDATA[0,5 рб.дн]]></a:t>
            </a:r>
          </a:p>
        </p:txBody>
      </p:sp>
      <p:sp>
        <p:nvSpPr>
          <p:cNvPr id="41" name=""/>
          <p:cNvSpPr txBox="1"/>
          <p:nvPr/>
        </p:nvSpPr>
        <p:spPr>
          <a:xfrm>
            <a:off x="4248150" y="12573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anchor="t" rtlCol="0" bIns="45720" lIns="91440" rIns="91440" tIns="45720">
            <a:spAutoFit/>
          </a:bodyPr>
          <a:lstStyle/>
          <a:p>
            <a:pPr algn="l" fontAlgn="t" marL="0" marR="0" indent="0" lvl="0">
              <a:lnSpc>
                <a:spcPct val="100000"/>
              </a:lnSpc>
            </a:pPr>
          </a:p>
        </p:txBody>
      </p:sp>
      <p:sp>
        <p:nvSpPr>
          <p:cNvPr id="42" name=""/>
          <p:cNvSpPr txBox="1"/>
          <p:nvPr/>
        </p:nvSpPr>
        <p:spPr>
          <a:xfrm>
            <a:off x="4248150" y="12573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ctr" rtlCol="0" bIns="45720" lIns="91440" rIns="91440" tIns="45720">
            <a:normAutofit/>
          </a:bodyPr>
          <a:lstStyle/>
          <a:p>
            <a:pPr algn="ctr" fontAlgn="ctr" marL="0" marR="0" indent="0" lvl="0">
              <a:lnSpc>
                <a:spcPct val="100000"/>
              </a:lnSpc>
            </a:pPr>
            <a:r>
              <a:rPr lang="ru-RU" sz="900" spc="0" u="none">
                <a:solidFill>
                  <a:srgbClr val="000000">
                    <a:alpha val="100000"/>
                  </a:srgbClr>
                </a:solidFill>
                <a:latin typeface="Scada"/>
              </a:rPr>
              <a:t><![CDATA[2]]></a:t>
            </a:r>
          </a:p>
        </p:txBody>
      </p:sp>
      <p:sp>
        <p:nvSpPr>
          <p:cNvPr id="43" name=""/>
          <p:cNvSpPr txBox="1"/>
          <p:nvPr/>
        </p:nvSpPr>
        <p:spPr>
          <a:xfrm>
            <a:off x="4610100" y="12573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ctr" rtlCol="0" bIns="45720" lIns="91440" rIns="91440" tIns="45720">
            <a:normAutofit/>
          </a:bodyPr>
          <a:lstStyle/>
          <a:p>
            <a:pPr algn="ctr" fontAlgn="ctr" marL="0" marR="0" indent="0" lvl="0">
              <a:lnSpc>
                <a:spcPct val="100000"/>
              </a:lnSpc>
            </a:pPr>
            <a:r>
              <a:rPr lang="ru-RU" sz="900" spc="0" u="none">
                <a:solidFill>
                  <a:srgbClr val="000000">
                    <a:alpha val="100000"/>
                  </a:srgbClr>
                </a:solidFill>
                <a:latin typeface="Scada"/>
              </a:rPr>
              <a:t><![CDATA[2 рб.дн]]></a:t>
            </a:r>
          </a:p>
        </p:txBody>
      </p:sp>
      <p:sp>
        <p:nvSpPr>
          <p:cNvPr id="44" name=""/>
          <p:cNvSpPr txBox="1"/>
          <p:nvPr/>
        </p:nvSpPr>
        <p:spPr>
          <a:xfrm>
            <a:off x="4248150" y="16192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anchor="t" rtlCol="0" bIns="45720" lIns="91440" rIns="91440" tIns="45720">
            <a:normAutofit/>
          </a:bodyPr>
          <a:lstStyle/>
          <a:p>
            <a:pPr algn="l" fontAlgn="t" marL="0" marR="0" indent="0" lvl="0">
              <a:lnSpc>
                <a:spcPct val="100000"/>
              </a:lnSpc>
            </a:pPr>
            <a:r>
              <a:rPr lang="ru-RU" sz="900" spc="0" u="none">
                <a:solidFill>
                  <a:srgbClr val="000000">
                    <a:alpha val="100000"/>
                  </a:srgbClr>
                </a:solidFill>
                <a:latin typeface="Scada"/>
              </a:rPr>
              <a:t><![CDATA[Главный специалист отдела по бухгалтерскому учёту и отчетности]]></a:t>
            </a:r>
          </a:p>
        </p:txBody>
      </p:sp>
      <p:sp>
        <p:nvSpPr>
          <p:cNvPr id="45" name=""/>
          <p:cNvSpPr txBox="1"/>
          <p:nvPr/>
        </p:nvSpPr>
        <p:spPr>
          <a:xfrm>
            <a:off x="4248150" y="22669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t" rtlCol="0" bIns="45720" lIns="91440" rIns="91440" tIns="45720">
            <a:normAutofit/>
          </a:bodyPr>
          <a:lstStyle/>
          <a:p>
            <a:pPr algn="l" fontAlgn="t" marL="0" marR="0" indent="0" lvl="0">
              <a:lnSpc>
                <a:spcPct val="100000"/>
              </a:lnSpc>
            </a:pPr>
            <a:r>
              <a:rPr lang="ru-RU" sz="900" spc="0" u="none">
                <a:solidFill>
                  <a:srgbClr val="000000">
                    <a:alpha val="100000"/>
                  </a:srgbClr>
                </a:solidFill>
                <a:latin typeface="Scada"/>
              </a:rPr>
              <a:t><![CDATA[Формирование запроса в КУМИ о предоставлении недостающих документов в электронном реестре]]></a:t>
            </a:r>
          </a:p>
        </p:txBody>
      </p:sp>
      <p:sp>
        <p:nvSpPr>
          <p:cNvPr id="46" name=""/>
          <p:cNvSpPr txBox="1"/>
          <p:nvPr/>
        </p:nvSpPr>
        <p:spPr>
          <a:xfrm>
            <a:off x="4248150" y="37814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t" rtlCol="0" bIns="45720" lIns="91440" rIns="91440" tIns="45720">
            <a:spAutoFit/>
          </a:bodyPr>
          <a:lstStyle/>
          <a:p>
            <a:pPr algn="l" fontAlgn="t" marL="0" marR="0" indent="0" lvl="0">
              <a:lnSpc>
                <a:spcPct val="100000"/>
              </a:lnSpc>
            </a:pPr>
          </a:p>
        </p:txBody>
      </p:sp>
      <p:sp>
        <p:nvSpPr>
          <p:cNvPr id="47" name=""/>
          <p:cNvSpPr txBox="1"/>
          <p:nvPr/>
        </p:nvSpPr>
        <p:spPr>
          <a:xfrm>
            <a:off x="4248150" y="12573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anchor="t" rtlCol="0" bIns="45720" lIns="91440" rIns="91440" tIns="45720">
            <a:spAutoFit/>
          </a:bodyPr>
          <a:lstStyle/>
          <a:p>
            <a:pPr algn="l" fontAlgn="t" marL="0" marR="0" indent="0" lvl="0">
              <a:lnSpc>
                <a:spcPct val="100000"/>
              </a:lnSpc>
            </a:pPr>
          </a:p>
        </p:txBody>
      </p:sp>
      <p:pic>
        <p:nvPicPr>
          <p:cNvPr id="48" name="" descr=""/>
          <p:cNvPicPr>
            <a:picLocks noChangeAspect="1"/>
          </p:cNvPicPr>
          <p:nvPr/>
        </p:nvPicPr>
        <p:blipFill>
          <a:blip r:embed="rId12"/>
          <a:stretch>
            <a:fillRect/>
          </a:stretch>
        </p:blipFill>
        <p:spPr>
          <a:xfrm>
            <a:off x="4900613" y="3781425"/>
            <a:ext cx="533400" cy="361950"/>
          </a:xfrm>
          <a:prstGeom prst="rect">
            <a:avLst/>
          </a:prstGeom>
          <a:noFill/>
          <a:effectLst>
            <a:outerShdw blurRad="57150" dist="19050" dir="2700000" algn="br" rotWithShape="0">
              <a:srgbClr val="000000">
                <a:alpha val="50000"/>
              </a:srgbClr>
            </a:outerShdw>
          </a:effectLst>
        </p:spPr>
      </p:pic>
      <p:sp>
        <p:nvSpPr>
          <p:cNvPr id="49" name=""/>
          <p:cNvSpPr txBox="1"/>
          <p:nvPr/>
        </p:nvSpPr>
        <p:spPr>
          <a:xfrm>
            <a:off x="4895850" y="3781425"/>
            <a:ext cx="542925" cy="361950"/>
          </a:xfrm>
          <a:prstGeom prst="rect">
            <a:avLst/>
          </a:prstGeom>
          <a:noFill/>
        </p:spPr>
        <p:txBody>
          <a:bodyPr anchor="ctr" rtlCol="0" bIns="45720" lIns="91440" rIns="91440" tIns="45720">
            <a:normAutofit/>
          </a:bodyPr>
          <a:lstStyle/>
          <a:p>
            <a:pPr algn="ctr" fontAlgn="ctr" marL="0" marR="0" indent="0" lvl="0">
              <a:lnSpc>
                <a:spcPct val="100000"/>
              </a:lnSpc>
            </a:pPr>
            <a:r>
              <a:rPr lang="ru-RU" b="1" sz="900" spc="0" u="none">
                <a:solidFill>
                  <a:srgbClr val="FFFFFF">
                    <a:alpha val="100000"/>
                  </a:srgbClr>
                </a:solidFill>
                <a:latin typeface="Scada"/>
              </a:rPr>
              <a:t><![CDATA[1,2]]></a:t>
            </a:r>
          </a:p>
        </p:txBody>
      </p:sp>
      <p:pic>
        <p:nvPicPr>
          <p:cNvPr id="50" name="" descr=""/>
          <p:cNvPicPr>
            <a:picLocks noChangeAspect="1"/>
          </p:cNvPicPr>
          <p:nvPr/>
        </p:nvPicPr>
        <p:blipFill>
          <a:blip r:embed="rId13"/>
          <a:stretch>
            <a:fillRect/>
          </a:stretch>
        </p:blipFill>
        <p:spPr>
          <a:xfrm>
            <a:off x="4271963" y="3781425"/>
            <a:ext cx="561975" cy="361950"/>
          </a:xfrm>
          <a:prstGeom prst="rect">
            <a:avLst/>
          </a:prstGeom>
          <a:noFill/>
          <a:effectLst>
            <a:outerShdw blurRad="57150" dist="19050" dir="2700000" algn="br" rotWithShape="0">
              <a:srgbClr val="000000">
                <a:alpha val="50000"/>
              </a:srgbClr>
            </a:outerShdw>
          </a:effectLst>
        </p:spPr>
      </p:pic>
      <p:sp>
        <p:nvSpPr>
          <p:cNvPr id="51" name=""/>
          <p:cNvSpPr txBox="1"/>
          <p:nvPr/>
        </p:nvSpPr>
        <p:spPr>
          <a:xfrm>
            <a:off x="4248150" y="3819525"/>
            <a:ext cx="609600" cy="285750"/>
          </a:xfrm>
          <a:prstGeom prst="rect">
            <a:avLst/>
          </a:prstGeom>
          <a:noFill/>
        </p:spPr>
        <p:txBody>
          <a:bodyPr anchor="ctr" rtlCol="0" bIns="45720" lIns="91440" rIns="91440" tIns="45720">
            <a:normAutofit/>
          </a:bodyPr>
          <a:lstStyle/>
          <a:p>
            <a:pPr algn="ctr" fontAlgn="ctr" marL="0" marR="0" indent="0" lvl="0">
              <a:lnSpc>
                <a:spcPct val="100000"/>
              </a:lnSpc>
            </a:pPr>
            <a:r>
              <a:rPr lang="ru-RU" b="1" sz="900" spc="0" u="none">
                <a:solidFill>
                  <a:srgbClr val="000000">
                    <a:alpha val="100000"/>
                  </a:srgbClr>
                </a:solidFill>
                <a:latin typeface="Scada"/>
              </a:rPr>
              <a:t><![CDATA[НЕТ]]></a:t>
            </a:r>
          </a:p>
        </p:txBody>
      </p:sp>
      <p:pic>
        <p:nvPicPr>
          <p:cNvPr id="52" name="" descr=""/>
          <p:cNvPicPr>
            <a:picLocks noChangeAspect="1"/>
          </p:cNvPicPr>
          <p:nvPr/>
        </p:nvPicPr>
        <p:blipFill>
          <a:blip r:embed="rId14"/>
          <a:stretch>
            <a:fillRect/>
          </a:stretch>
        </p:blipFill>
        <p:spPr>
          <a:xfrm>
            <a:off x="5581650" y="2466975"/>
            <a:ext cx="342900" cy="428625"/>
          </a:xfrm>
          <a:prstGeom prst="rect">
            <a:avLst/>
          </a:prstGeom>
          <a:noFill/>
        </p:spPr>
      </p:pic>
      <p:sp>
        <p:nvSpPr>
          <p:cNvPr id="53" name=""/>
          <p:cNvSpPr txBox="1"/>
          <p:nvPr/>
        </p:nvSpPr>
        <p:spPr>
          <a:xfrm>
            <a:off x="5543550" y="1924050"/>
            <a:ext cx="428625" cy="504825"/>
          </a:xfrm>
          <a:prstGeom prst="rect">
            <a:avLst/>
          </a:prstGeom>
          <a:noFill/>
        </p:spPr>
        <p:txBody>
          <a:bodyPr anchor="ctr" rtlCol="0" bIns="45720" lIns="91440" rIns="91440" tIns="45720">
            <a:normAutofit/>
          </a:bodyPr>
          <a:lstStyle/>
          <a:p>
            <a:pPr algn="ctr" fontAlgn="ctr" marL="0" marR="0" indent="0" lvl="0">
              <a:lnSpc>
                <a:spcPct val="100000"/>
              </a:lnSpc>
            </a:pPr>
            <a:r>
              <a:rPr lang="ru-RU" sz="900" spc="0" u="none">
                <a:solidFill>
                  <a:srgbClr val="000000">
                    <a:alpha val="100000"/>
                  </a:srgbClr>
                </a:solidFill>
                <a:latin typeface="Scada"/>
              </a:rPr>
              <a:t><![CDATA[0,5 рб.дн]]></a:t>
            </a:r>
          </a:p>
        </p:txBody>
      </p:sp>
      <p:sp>
        <p:nvSpPr>
          <p:cNvPr id="54" name=""/>
          <p:cNvSpPr txBox="1"/>
          <p:nvPr/>
        </p:nvSpPr>
        <p:spPr>
          <a:xfrm>
            <a:off x="6010275" y="12573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anchor="t" rtlCol="0" bIns="45720" lIns="91440" rIns="91440" tIns="45720">
            <a:spAutoFit/>
          </a:bodyPr>
          <a:lstStyle/>
          <a:p>
            <a:pPr algn="l" fontAlgn="t" marL="0" marR="0" indent="0" lvl="0">
              <a:lnSpc>
                <a:spcPct val="100000"/>
              </a:lnSpc>
            </a:pPr>
          </a:p>
        </p:txBody>
      </p:sp>
      <p:sp>
        <p:nvSpPr>
          <p:cNvPr id="55" name=""/>
          <p:cNvSpPr txBox="1"/>
          <p:nvPr/>
        </p:nvSpPr>
        <p:spPr>
          <a:xfrm>
            <a:off x="6010275" y="12573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ctr" rtlCol="0" bIns="45720" lIns="91440" rIns="91440" tIns="45720">
            <a:normAutofit/>
          </a:bodyPr>
          <a:lstStyle/>
          <a:p>
            <a:pPr algn="ctr" fontAlgn="ctr" marL="0" marR="0" indent="0" lvl="0">
              <a:lnSpc>
                <a:spcPct val="100000"/>
              </a:lnSpc>
            </a:pPr>
            <a:r>
              <a:rPr lang="ru-RU" sz="900" spc="0" u="none">
                <a:solidFill>
                  <a:srgbClr val="000000">
                    <a:alpha val="100000"/>
                  </a:srgbClr>
                </a:solidFill>
                <a:latin typeface="Scada"/>
              </a:rPr>
              <a:t><![CDATA[3]]></a:t>
            </a:r>
          </a:p>
        </p:txBody>
      </p:sp>
      <p:sp>
        <p:nvSpPr>
          <p:cNvPr id="56" name=""/>
          <p:cNvSpPr txBox="1"/>
          <p:nvPr/>
        </p:nvSpPr>
        <p:spPr>
          <a:xfrm>
            <a:off x="6372225" y="12573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ctr" rtlCol="0" bIns="45720" lIns="91440" rIns="91440" tIns="45720">
            <a:normAutofit/>
          </a:bodyPr>
          <a:lstStyle/>
          <a:p>
            <a:pPr algn="ctr" fontAlgn="ctr" marL="0" marR="0" indent="0" lvl="0">
              <a:lnSpc>
                <a:spcPct val="100000"/>
              </a:lnSpc>
            </a:pPr>
            <a:r>
              <a:rPr lang="ru-RU" sz="900" spc="0" u="none">
                <a:solidFill>
                  <a:srgbClr val="000000">
                    <a:alpha val="100000"/>
                  </a:srgbClr>
                </a:solidFill>
                <a:latin typeface="Scada"/>
              </a:rPr>
              <a:t><![CDATA[2 рб.дн]]></a:t>
            </a:r>
          </a:p>
        </p:txBody>
      </p:sp>
      <p:sp>
        <p:nvSpPr>
          <p:cNvPr id="57" name=""/>
          <p:cNvSpPr txBox="1"/>
          <p:nvPr/>
        </p:nvSpPr>
        <p:spPr>
          <a:xfrm>
            <a:off x="6010275" y="16192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anchor="t" rtlCol="0" bIns="45720" lIns="91440" rIns="91440" tIns="45720">
            <a:normAutofit/>
          </a:bodyPr>
          <a:lstStyle/>
          <a:p>
            <a:pPr algn="l" fontAlgn="t" marL="0" marR="0" indent="0" lvl="0">
              <a:lnSpc>
                <a:spcPct val="100000"/>
              </a:lnSpc>
            </a:pPr>
            <a:r>
              <a:rPr lang="ru-RU" sz="900" spc="0" u="none">
                <a:solidFill>
                  <a:srgbClr val="000000">
                    <a:alpha val="100000"/>
                  </a:srgbClr>
                </a:solidFill>
                <a:latin typeface="Scada"/>
              </a:rPr>
              <a:t><![CDATA[специалист комитета имущественных и земельных отношений]]></a:t>
            </a:r>
          </a:p>
        </p:txBody>
      </p:sp>
      <p:sp>
        <p:nvSpPr>
          <p:cNvPr id="58" name=""/>
          <p:cNvSpPr txBox="1"/>
          <p:nvPr/>
        </p:nvSpPr>
        <p:spPr>
          <a:xfrm>
            <a:off x="6010275" y="22669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t" rtlCol="0" bIns="45720" lIns="91440" rIns="91440" tIns="45720">
            <a:normAutofit/>
          </a:bodyPr>
          <a:lstStyle/>
          <a:p>
            <a:pPr algn="l" fontAlgn="t" marL="0" marR="0" indent="0" lvl="0">
              <a:lnSpc>
                <a:spcPct val="100000"/>
              </a:lnSpc>
            </a:pPr>
            <a:r>
              <a:rPr lang="ru-RU" sz="900" spc="0" u="none">
                <a:solidFill>
                  <a:srgbClr val="000000">
                    <a:alpha val="100000"/>
                  </a:srgbClr>
                </a:solidFill>
                <a:latin typeface="Scada"/>
              </a:rPr>
              <a:t><![CDATA[Формирование пакета документов и предоставление в отдел бух учета]]></a:t>
            </a:r>
          </a:p>
        </p:txBody>
      </p:sp>
      <p:sp>
        <p:nvSpPr>
          <p:cNvPr id="59" name=""/>
          <p:cNvSpPr txBox="1"/>
          <p:nvPr/>
        </p:nvSpPr>
        <p:spPr>
          <a:xfrm>
            <a:off x="6010275" y="37814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t" rtlCol="0" bIns="45720" lIns="91440" rIns="91440" tIns="45720">
            <a:spAutoFit/>
          </a:bodyPr>
          <a:lstStyle/>
          <a:p>
            <a:pPr algn="l" fontAlgn="t" marL="0" marR="0" indent="0" lvl="0">
              <a:lnSpc>
                <a:spcPct val="100000"/>
              </a:lnSpc>
            </a:pPr>
          </a:p>
        </p:txBody>
      </p:sp>
      <p:sp>
        <p:nvSpPr>
          <p:cNvPr id="60" name=""/>
          <p:cNvSpPr txBox="1"/>
          <p:nvPr/>
        </p:nvSpPr>
        <p:spPr>
          <a:xfrm>
            <a:off x="6010275" y="12573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anchor="t" rtlCol="0" bIns="45720" lIns="91440" rIns="91440" tIns="45720">
            <a:spAutoFit/>
          </a:bodyPr>
          <a:lstStyle/>
          <a:p>
            <a:pPr algn="l" fontAlgn="t" marL="0" marR="0" indent="0" lvl="0">
              <a:lnSpc>
                <a:spcPct val="100000"/>
              </a:lnSpc>
            </a:pPr>
          </a:p>
        </p:txBody>
      </p:sp>
      <p:pic>
        <p:nvPicPr>
          <p:cNvPr id="61" name="" descr=""/>
          <p:cNvPicPr>
            <a:picLocks noChangeAspect="1"/>
          </p:cNvPicPr>
          <p:nvPr/>
        </p:nvPicPr>
        <p:blipFill>
          <a:blip r:embed="rId15"/>
          <a:stretch>
            <a:fillRect/>
          </a:stretch>
        </p:blipFill>
        <p:spPr>
          <a:xfrm>
            <a:off x="6577013" y="3781425"/>
            <a:ext cx="561975" cy="361950"/>
          </a:xfrm>
          <a:prstGeom prst="rect">
            <a:avLst/>
          </a:prstGeom>
          <a:noFill/>
          <a:effectLst>
            <a:outerShdw blurRad="57150" dist="19050" dir="2700000" algn="br" rotWithShape="0">
              <a:srgbClr val="000000">
                <a:alpha val="50000"/>
              </a:srgbClr>
            </a:outerShdw>
          </a:effectLst>
        </p:spPr>
      </p:pic>
      <p:sp>
        <p:nvSpPr>
          <p:cNvPr id="62" name=""/>
          <p:cNvSpPr txBox="1"/>
          <p:nvPr/>
        </p:nvSpPr>
        <p:spPr>
          <a:xfrm>
            <a:off x="6553200" y="3819525"/>
            <a:ext cx="609600" cy="285750"/>
          </a:xfrm>
          <a:prstGeom prst="rect">
            <a:avLst/>
          </a:prstGeom>
          <a:noFill/>
        </p:spPr>
        <p:txBody>
          <a:bodyPr anchor="ctr" rtlCol="0" bIns="45720" lIns="91440" rIns="91440" tIns="45720">
            <a:normAutofit/>
          </a:bodyPr>
          <a:lstStyle/>
          <a:p>
            <a:pPr algn="ctr" fontAlgn="ctr" marL="0" marR="0" indent="0" lvl="0">
              <a:lnSpc>
                <a:spcPct val="100000"/>
              </a:lnSpc>
            </a:pPr>
            <a:r>
              <a:rPr lang="ru-RU" b="1" sz="900" spc="0" u="none">
                <a:solidFill>
                  <a:srgbClr val="000000">
                    <a:alpha val="100000"/>
                  </a:srgbClr>
                </a:solidFill>
                <a:latin typeface="Scada"/>
              </a:rPr>
              <a:t><![CDATA[НЕТ]]></a:t>
            </a:r>
          </a:p>
        </p:txBody>
      </p:sp>
      <p:pic>
        <p:nvPicPr>
          <p:cNvPr id="63" name="" descr=""/>
          <p:cNvPicPr>
            <a:picLocks noChangeAspect="1"/>
          </p:cNvPicPr>
          <p:nvPr/>
        </p:nvPicPr>
        <p:blipFill>
          <a:blip r:embed="rId16"/>
          <a:stretch>
            <a:fillRect/>
          </a:stretch>
        </p:blipFill>
        <p:spPr>
          <a:xfrm>
            <a:off x="7343775" y="2466975"/>
            <a:ext cx="342900" cy="428625"/>
          </a:xfrm>
          <a:prstGeom prst="rect">
            <a:avLst/>
          </a:prstGeom>
          <a:noFill/>
        </p:spPr>
      </p:pic>
      <p:sp>
        <p:nvSpPr>
          <p:cNvPr id="64" name=""/>
          <p:cNvSpPr txBox="1"/>
          <p:nvPr/>
        </p:nvSpPr>
        <p:spPr>
          <a:xfrm>
            <a:off x="7305675" y="1924050"/>
            <a:ext cx="428625" cy="504825"/>
          </a:xfrm>
          <a:prstGeom prst="rect">
            <a:avLst/>
          </a:prstGeom>
          <a:noFill/>
        </p:spPr>
        <p:txBody>
          <a:bodyPr anchor="ctr" rtlCol="0" bIns="45720" lIns="91440" rIns="91440" tIns="45720">
            <a:normAutofit/>
          </a:bodyPr>
          <a:lstStyle/>
          <a:p>
            <a:pPr algn="ctr" fontAlgn="ctr" marL="0" marR="0" indent="0" lvl="0">
              <a:lnSpc>
                <a:spcPct val="100000"/>
              </a:lnSpc>
            </a:pPr>
            <a:r>
              <a:rPr lang="ru-RU" sz="900" spc="0" u="none">
                <a:solidFill>
                  <a:srgbClr val="000000">
                    <a:alpha val="100000"/>
                  </a:srgbClr>
                </a:solidFill>
                <a:latin typeface="Scada"/>
              </a:rPr>
              <a:t><![CDATA[0,5 рб.дн]]></a:t>
            </a:r>
          </a:p>
        </p:txBody>
      </p:sp>
      <p:sp>
        <p:nvSpPr>
          <p:cNvPr id="65" name=""/>
          <p:cNvSpPr txBox="1"/>
          <p:nvPr/>
        </p:nvSpPr>
        <p:spPr>
          <a:xfrm>
            <a:off x="723900" y="44958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anchor="t" rtlCol="0" bIns="45720" lIns="91440" rIns="91440" tIns="45720">
            <a:spAutoFit/>
          </a:bodyPr>
          <a:lstStyle/>
          <a:p>
            <a:pPr algn="l" fontAlgn="t" marL="0" marR="0" indent="0" lvl="0">
              <a:lnSpc>
                <a:spcPct val="100000"/>
              </a:lnSpc>
            </a:pPr>
          </a:p>
        </p:txBody>
      </p:sp>
      <p:sp>
        <p:nvSpPr>
          <p:cNvPr id="66" name=""/>
          <p:cNvSpPr txBox="1"/>
          <p:nvPr/>
        </p:nvSpPr>
        <p:spPr>
          <a:xfrm>
            <a:off x="723900" y="44958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ctr" rtlCol="0" bIns="45720" lIns="91440" rIns="91440" tIns="45720">
            <a:normAutofit/>
          </a:bodyPr>
          <a:lstStyle/>
          <a:p>
            <a:pPr algn="ctr" fontAlgn="ctr" marL="0" marR="0" indent="0" lvl="0">
              <a:lnSpc>
                <a:spcPct val="100000"/>
              </a:lnSpc>
            </a:pPr>
            <a:r>
              <a:rPr lang="ru-RU" sz="900" spc="0" u="none">
                <a:solidFill>
                  <a:srgbClr val="000000">
                    <a:alpha val="100000"/>
                  </a:srgbClr>
                </a:solidFill>
                <a:latin typeface="Scada"/>
              </a:rPr>
              <a:t><![CDATA[4]]></a:t>
            </a:r>
          </a:p>
        </p:txBody>
      </p:sp>
      <p:sp>
        <p:nvSpPr>
          <p:cNvPr id="67" name=""/>
          <p:cNvSpPr txBox="1"/>
          <p:nvPr/>
        </p:nvSpPr>
        <p:spPr>
          <a:xfrm>
            <a:off x="1076325" y="44958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ctr" rtlCol="0" bIns="45720" lIns="91440" rIns="91440" tIns="45720">
            <a:normAutofit/>
          </a:bodyPr>
          <a:lstStyle/>
          <a:p>
            <a:pPr algn="ctr" fontAlgn="ctr" marL="0" marR="0" indent="0" lvl="0">
              <a:lnSpc>
                <a:spcPct val="100000"/>
              </a:lnSpc>
            </a:pPr>
            <a:r>
              <a:rPr lang="ru-RU" sz="900" spc="0" u="none">
                <a:solidFill>
                  <a:srgbClr val="000000">
                    <a:alpha val="100000"/>
                  </a:srgbClr>
                </a:solidFill>
                <a:latin typeface="Scada"/>
              </a:rPr>
              <a:t><![CDATA[2 рб.дн]]></a:t>
            </a:r>
          </a:p>
        </p:txBody>
      </p:sp>
      <p:sp>
        <p:nvSpPr>
          <p:cNvPr id="68" name=""/>
          <p:cNvSpPr txBox="1"/>
          <p:nvPr/>
        </p:nvSpPr>
        <p:spPr>
          <a:xfrm>
            <a:off x="723900" y="48577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anchor="t" rtlCol="0" bIns="45720" lIns="91440" rIns="91440" tIns="45720">
            <a:normAutofit/>
          </a:bodyPr>
          <a:lstStyle/>
          <a:p>
            <a:pPr algn="l" fontAlgn="t" marL="0" marR="0" indent="0" lvl="0">
              <a:lnSpc>
                <a:spcPct val="100000"/>
              </a:lnSpc>
            </a:pPr>
            <a:r>
              <a:rPr lang="ru-RU" sz="900" spc="0" u="none">
                <a:solidFill>
                  <a:srgbClr val="000000">
                    <a:alpha val="100000"/>
                  </a:srgbClr>
                </a:solidFill>
                <a:latin typeface="Scada"/>
              </a:rPr>
              <a:t><![CDATA[Главный специалист отдела по бухгалтерскому учёту и отчетности]]></a:t>
            </a:r>
          </a:p>
        </p:txBody>
      </p:sp>
      <p:sp>
        <p:nvSpPr>
          <p:cNvPr id="69" name=""/>
          <p:cNvSpPr txBox="1"/>
          <p:nvPr/>
        </p:nvSpPr>
        <p:spPr>
          <a:xfrm>
            <a:off x="723900" y="55054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t" rtlCol="0" bIns="45720" lIns="91440" rIns="91440" tIns="45720">
            <a:normAutofit/>
          </a:bodyPr>
          <a:lstStyle/>
          <a:p>
            <a:pPr algn="l" fontAlgn="t" marL="0" marR="0" indent="0" lvl="0">
              <a:lnSpc>
                <a:spcPct val="100000"/>
              </a:lnSpc>
            </a:pPr>
            <a:r>
              <a:rPr lang="ru-RU" sz="900" spc="0" u="none">
                <a:solidFill>
                  <a:srgbClr val="000000">
                    <a:alpha val="100000"/>
                  </a:srgbClr>
                </a:solidFill>
                <a:latin typeface="Scada"/>
              </a:rPr>
              <a:t><![CDATA[Формирование пакета документов в суд (справки для суда)]]></a:t>
            </a:r>
          </a:p>
        </p:txBody>
      </p:sp>
      <p:sp>
        <p:nvSpPr>
          <p:cNvPr id="70" name=""/>
          <p:cNvSpPr txBox="1"/>
          <p:nvPr/>
        </p:nvSpPr>
        <p:spPr>
          <a:xfrm>
            <a:off x="723900" y="70199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t" rtlCol="0" bIns="45720" lIns="91440" rIns="91440" tIns="45720">
            <a:spAutoFit/>
          </a:bodyPr>
          <a:lstStyle/>
          <a:p>
            <a:pPr algn="l" fontAlgn="t" marL="0" marR="0" indent="0" lvl="0">
              <a:lnSpc>
                <a:spcPct val="100000"/>
              </a:lnSpc>
            </a:pPr>
          </a:p>
        </p:txBody>
      </p:sp>
      <p:sp>
        <p:nvSpPr>
          <p:cNvPr id="71" name=""/>
          <p:cNvSpPr txBox="1"/>
          <p:nvPr/>
        </p:nvSpPr>
        <p:spPr>
          <a:xfrm>
            <a:off x="723900" y="44958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anchor="t" rtlCol="0" bIns="45720" lIns="91440" rIns="91440" tIns="45720">
            <a:spAutoFit/>
          </a:bodyPr>
          <a:lstStyle/>
          <a:p>
            <a:pPr algn="l" fontAlgn="t" marL="0" marR="0" indent="0" lvl="0">
              <a:lnSpc>
                <a:spcPct val="100000"/>
              </a:lnSpc>
            </a:pPr>
          </a:p>
        </p:txBody>
      </p:sp>
      <p:pic>
        <p:nvPicPr>
          <p:cNvPr id="72" name="" descr=""/>
          <p:cNvPicPr>
            <a:picLocks noChangeAspect="1"/>
          </p:cNvPicPr>
          <p:nvPr/>
        </p:nvPicPr>
        <p:blipFill>
          <a:blip r:embed="rId17"/>
          <a:stretch>
            <a:fillRect/>
          </a:stretch>
        </p:blipFill>
        <p:spPr>
          <a:xfrm>
            <a:off x="1376363" y="7019925"/>
            <a:ext cx="533400" cy="361950"/>
          </a:xfrm>
          <a:prstGeom prst="rect">
            <a:avLst/>
          </a:prstGeom>
          <a:noFill/>
          <a:effectLst>
            <a:outerShdw blurRad="57150" dist="19050" dir="2700000" algn="br" rotWithShape="0">
              <a:srgbClr val="000000">
                <a:alpha val="50000"/>
              </a:srgbClr>
            </a:outerShdw>
          </a:effectLst>
        </p:spPr>
      </p:pic>
      <p:sp>
        <p:nvSpPr>
          <p:cNvPr id="73" name=""/>
          <p:cNvSpPr txBox="1"/>
          <p:nvPr/>
        </p:nvSpPr>
        <p:spPr>
          <a:xfrm>
            <a:off x="1371600" y="7019925"/>
            <a:ext cx="542925" cy="361950"/>
          </a:xfrm>
          <a:prstGeom prst="rect">
            <a:avLst/>
          </a:prstGeom>
          <a:noFill/>
        </p:spPr>
        <p:txBody>
          <a:bodyPr anchor="ctr" rtlCol="0" bIns="45720" lIns="91440" rIns="91440" tIns="45720">
            <a:normAutofit/>
          </a:bodyPr>
          <a:lstStyle/>
          <a:p>
            <a:pPr algn="ctr" fontAlgn="ctr" marL="0" marR="0" indent="0" lvl="0">
              <a:lnSpc>
                <a:spcPct val="100000"/>
              </a:lnSpc>
            </a:pPr>
            <a:r>
              <a:rPr lang="ru-RU" b="1" sz="900" spc="0" u="none">
                <a:solidFill>
                  <a:srgbClr val="FFFFFF">
                    <a:alpha val="100000"/>
                  </a:srgbClr>
                </a:solidFill>
                <a:latin typeface="Scada"/>
              </a:rPr>
              <a:t><![CDATA[4]]></a:t>
            </a:r>
          </a:p>
        </p:txBody>
      </p:sp>
      <p:pic>
        <p:nvPicPr>
          <p:cNvPr id="74" name="" descr=""/>
          <p:cNvPicPr>
            <a:picLocks noChangeAspect="1"/>
          </p:cNvPicPr>
          <p:nvPr/>
        </p:nvPicPr>
        <p:blipFill>
          <a:blip r:embed="rId18"/>
          <a:stretch>
            <a:fillRect/>
          </a:stretch>
        </p:blipFill>
        <p:spPr>
          <a:xfrm>
            <a:off x="747713" y="7019925"/>
            <a:ext cx="561975" cy="361950"/>
          </a:xfrm>
          <a:prstGeom prst="rect">
            <a:avLst/>
          </a:prstGeom>
          <a:noFill/>
          <a:effectLst>
            <a:outerShdw blurRad="57150" dist="19050" dir="2700000" algn="br" rotWithShape="0">
              <a:srgbClr val="000000">
                <a:alpha val="50000"/>
              </a:srgbClr>
            </a:outerShdw>
          </a:effectLst>
        </p:spPr>
      </p:pic>
      <p:sp>
        <p:nvSpPr>
          <p:cNvPr id="75" name=""/>
          <p:cNvSpPr txBox="1"/>
          <p:nvPr/>
        </p:nvSpPr>
        <p:spPr>
          <a:xfrm>
            <a:off x="723900" y="7058025"/>
            <a:ext cx="609600" cy="285750"/>
          </a:xfrm>
          <a:prstGeom prst="rect">
            <a:avLst/>
          </a:prstGeom>
          <a:noFill/>
        </p:spPr>
        <p:txBody>
          <a:bodyPr anchor="ctr" rtlCol="0" bIns="45720" lIns="91440" rIns="91440" tIns="45720">
            <a:normAutofit/>
          </a:bodyPr>
          <a:lstStyle/>
          <a:p>
            <a:pPr algn="ctr" fontAlgn="ctr" marL="0" marR="0" indent="0" lvl="0">
              <a:lnSpc>
                <a:spcPct val="100000"/>
              </a:lnSpc>
            </a:pPr>
            <a:r>
              <a:rPr lang="ru-RU" b="1" sz="900" spc="0" u="none">
                <a:solidFill>
                  <a:srgbClr val="000000">
                    <a:alpha val="100000"/>
                  </a:srgbClr>
                </a:solidFill>
                <a:latin typeface="Scada"/>
              </a:rPr>
              <a:t><![CDATA[НЕТ]]></a:t>
            </a:r>
          </a:p>
        </p:txBody>
      </p:sp>
      <p:pic>
        <p:nvPicPr>
          <p:cNvPr id="76" name="" descr=""/>
          <p:cNvPicPr>
            <a:picLocks noChangeAspect="1"/>
          </p:cNvPicPr>
          <p:nvPr/>
        </p:nvPicPr>
        <p:blipFill>
          <a:blip r:embed="rId19"/>
          <a:stretch>
            <a:fillRect/>
          </a:stretch>
        </p:blipFill>
        <p:spPr>
          <a:xfrm>
            <a:off x="323850" y="5705475"/>
            <a:ext cx="342900" cy="428625"/>
          </a:xfrm>
          <a:prstGeom prst="rect">
            <a:avLst/>
          </a:prstGeom>
          <a:noFill/>
        </p:spPr>
      </p:pic>
      <p:pic>
        <p:nvPicPr>
          <p:cNvPr id="77" name="" descr=""/>
          <p:cNvPicPr>
            <a:picLocks noChangeAspect="1"/>
          </p:cNvPicPr>
          <p:nvPr/>
        </p:nvPicPr>
        <p:blipFill>
          <a:blip r:embed="rId20"/>
          <a:stretch>
            <a:fillRect/>
          </a:stretch>
        </p:blipFill>
        <p:spPr>
          <a:xfrm>
            <a:off x="2047875" y="5705475"/>
            <a:ext cx="342900" cy="428625"/>
          </a:xfrm>
          <a:prstGeom prst="rect">
            <a:avLst/>
          </a:prstGeom>
          <a:noFill/>
        </p:spPr>
      </p:pic>
      <p:sp>
        <p:nvSpPr>
          <p:cNvPr id="78" name=""/>
          <p:cNvSpPr txBox="1"/>
          <p:nvPr/>
        </p:nvSpPr>
        <p:spPr>
          <a:xfrm>
            <a:off x="2019300" y="5162550"/>
            <a:ext cx="428625" cy="504825"/>
          </a:xfrm>
          <a:prstGeom prst="rect">
            <a:avLst/>
          </a:prstGeom>
          <a:noFill/>
        </p:spPr>
        <p:txBody>
          <a:bodyPr anchor="ctr" rtlCol="0" bIns="45720" lIns="91440" rIns="91440" tIns="45720">
            <a:normAutofit/>
          </a:bodyPr>
          <a:lstStyle/>
          <a:p>
            <a:pPr algn="ctr" fontAlgn="ctr" marL="0" marR="0" indent="0" lvl="0">
              <a:lnSpc>
                <a:spcPct val="100000"/>
              </a:lnSpc>
            </a:pPr>
            <a:r>
              <a:rPr lang="ru-RU" sz="900" spc="0" u="none">
                <a:solidFill>
                  <a:srgbClr val="000000">
                    <a:alpha val="100000"/>
                  </a:srgbClr>
                </a:solidFill>
                <a:latin typeface="Scada"/>
              </a:rPr>
              <a:t><![CDATA[0,5 рб.дн]]></a:t>
            </a:r>
          </a:p>
        </p:txBody>
      </p:sp>
      <p:sp>
        <p:nvSpPr>
          <p:cNvPr id="79" name=""/>
          <p:cNvSpPr txBox="1"/>
          <p:nvPr/>
        </p:nvSpPr>
        <p:spPr>
          <a:xfrm>
            <a:off x="2486025" y="44958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anchor="t" rtlCol="0" bIns="45720" lIns="91440" rIns="91440" tIns="45720">
            <a:spAutoFit/>
          </a:bodyPr>
          <a:lstStyle/>
          <a:p>
            <a:pPr algn="l" fontAlgn="t" marL="0" marR="0" indent="0" lvl="0">
              <a:lnSpc>
                <a:spcPct val="100000"/>
              </a:lnSpc>
            </a:pPr>
          </a:p>
        </p:txBody>
      </p:sp>
      <p:sp>
        <p:nvSpPr>
          <p:cNvPr id="80" name=""/>
          <p:cNvSpPr txBox="1"/>
          <p:nvPr/>
        </p:nvSpPr>
        <p:spPr>
          <a:xfrm>
            <a:off x="2486025" y="44958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ctr" rtlCol="0" bIns="45720" lIns="91440" rIns="91440" tIns="45720">
            <a:normAutofit/>
          </a:bodyPr>
          <a:lstStyle/>
          <a:p>
            <a:pPr algn="ctr" fontAlgn="ctr" marL="0" marR="0" indent="0" lvl="0">
              <a:lnSpc>
                <a:spcPct val="100000"/>
              </a:lnSpc>
            </a:pPr>
            <a:r>
              <a:rPr lang="ru-RU" sz="900" spc="0" u="none">
                <a:solidFill>
                  <a:srgbClr val="000000">
                    <a:alpha val="100000"/>
                  </a:srgbClr>
                </a:solidFill>
                <a:latin typeface="Scada"/>
              </a:rPr>
              <a:t><![CDATA[5]]></a:t>
            </a:r>
          </a:p>
        </p:txBody>
      </p:sp>
      <p:sp>
        <p:nvSpPr>
          <p:cNvPr id="81" name=""/>
          <p:cNvSpPr txBox="1"/>
          <p:nvPr/>
        </p:nvSpPr>
        <p:spPr>
          <a:xfrm>
            <a:off x="2847975" y="44958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ctr" rtlCol="0" bIns="45720" lIns="91440" rIns="91440" tIns="45720">
            <a:normAutofit/>
          </a:bodyPr>
          <a:lstStyle/>
          <a:p>
            <a:pPr algn="ctr" fontAlgn="ctr" marL="0" marR="0" indent="0" lvl="0">
              <a:lnSpc>
                <a:spcPct val="100000"/>
              </a:lnSpc>
            </a:pPr>
            <a:r>
              <a:rPr lang="ru-RU" sz="900" spc="0" u="none">
                <a:solidFill>
                  <a:srgbClr val="000000">
                    <a:alpha val="100000"/>
                  </a:srgbClr>
                </a:solidFill>
                <a:latin typeface="Scada"/>
              </a:rPr>
              <a:t><![CDATA[1 рб.дн]]></a:t>
            </a:r>
          </a:p>
        </p:txBody>
      </p:sp>
      <p:sp>
        <p:nvSpPr>
          <p:cNvPr id="82" name=""/>
          <p:cNvSpPr txBox="1"/>
          <p:nvPr/>
        </p:nvSpPr>
        <p:spPr>
          <a:xfrm>
            <a:off x="2486025" y="48577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anchor="t" rtlCol="0" bIns="45720" lIns="91440" rIns="91440" tIns="45720">
            <a:normAutofit/>
          </a:bodyPr>
          <a:lstStyle/>
          <a:p>
            <a:pPr algn="l" fontAlgn="t" marL="0" marR="0" indent="0" lvl="0">
              <a:lnSpc>
                <a:spcPct val="100000"/>
              </a:lnSpc>
            </a:pPr>
            <a:r>
              <a:rPr lang="ru-RU" sz="900" spc="0" u="none">
                <a:solidFill>
                  <a:srgbClr val="000000">
                    <a:alpha val="100000"/>
                  </a:srgbClr>
                </a:solidFill>
                <a:latin typeface="Scada"/>
              </a:rPr>
              <a:t><![CDATA[Главный специалист административно-правового управления]]></a:t>
            </a:r>
          </a:p>
        </p:txBody>
      </p:sp>
      <p:sp>
        <p:nvSpPr>
          <p:cNvPr id="83" name=""/>
          <p:cNvSpPr txBox="1"/>
          <p:nvPr/>
        </p:nvSpPr>
        <p:spPr>
          <a:xfrm>
            <a:off x="2486025" y="55054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t" rtlCol="0" bIns="45720" lIns="91440" rIns="91440" tIns="45720">
            <a:normAutofit/>
          </a:bodyPr>
          <a:lstStyle/>
          <a:p>
            <a:pPr algn="l" fontAlgn="t" marL="0" marR="0" indent="0" lvl="0">
              <a:lnSpc>
                <a:spcPct val="100000"/>
              </a:lnSpc>
            </a:pPr>
            <a:r>
              <a:rPr lang="ru-RU" sz="900" spc="0" u="none">
                <a:solidFill>
                  <a:srgbClr val="000000">
                    <a:alpha val="100000"/>
                  </a:srgbClr>
                </a:solidFill>
                <a:latin typeface="Scada"/>
              </a:rPr>
              <a:t><![CDATA[проверка документов]]></a:t>
            </a:r>
          </a:p>
        </p:txBody>
      </p:sp>
      <p:sp>
        <p:nvSpPr>
          <p:cNvPr id="84" name=""/>
          <p:cNvSpPr txBox="1"/>
          <p:nvPr/>
        </p:nvSpPr>
        <p:spPr>
          <a:xfrm>
            <a:off x="2486025" y="70199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t" rtlCol="0" bIns="45720" lIns="91440" rIns="91440" tIns="45720">
            <a:spAutoFit/>
          </a:bodyPr>
          <a:lstStyle/>
          <a:p>
            <a:pPr algn="l" fontAlgn="t" marL="0" marR="0" indent="0" lvl="0">
              <a:lnSpc>
                <a:spcPct val="100000"/>
              </a:lnSpc>
            </a:pPr>
          </a:p>
        </p:txBody>
      </p:sp>
      <p:sp>
        <p:nvSpPr>
          <p:cNvPr id="85" name=""/>
          <p:cNvSpPr txBox="1"/>
          <p:nvPr/>
        </p:nvSpPr>
        <p:spPr>
          <a:xfrm>
            <a:off x="2486025" y="44958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anchor="t" rtlCol="0" bIns="45720" lIns="91440" rIns="91440" tIns="45720">
            <a:spAutoFit/>
          </a:bodyPr>
          <a:lstStyle/>
          <a:p>
            <a:pPr algn="l" fontAlgn="t" marL="0" marR="0" indent="0" lvl="0">
              <a:lnSpc>
                <a:spcPct val="100000"/>
              </a:lnSpc>
            </a:pPr>
          </a:p>
        </p:txBody>
      </p:sp>
      <p:pic>
        <p:nvPicPr>
          <p:cNvPr id="86" name="" descr=""/>
          <p:cNvPicPr>
            <a:picLocks noChangeAspect="1"/>
          </p:cNvPicPr>
          <p:nvPr/>
        </p:nvPicPr>
        <p:blipFill>
          <a:blip r:embed="rId21"/>
          <a:stretch>
            <a:fillRect/>
          </a:stretch>
        </p:blipFill>
        <p:spPr>
          <a:xfrm>
            <a:off x="3043238" y="7019925"/>
            <a:ext cx="561975" cy="361950"/>
          </a:xfrm>
          <a:prstGeom prst="rect">
            <a:avLst/>
          </a:prstGeom>
          <a:noFill/>
          <a:effectLst>
            <a:outerShdw blurRad="57150" dist="19050" dir="2700000" algn="br" rotWithShape="0">
              <a:srgbClr val="000000">
                <a:alpha val="50000"/>
              </a:srgbClr>
            </a:outerShdw>
          </a:effectLst>
        </p:spPr>
      </p:pic>
      <p:sp>
        <p:nvSpPr>
          <p:cNvPr id="87" name=""/>
          <p:cNvSpPr txBox="1"/>
          <p:nvPr/>
        </p:nvSpPr>
        <p:spPr>
          <a:xfrm>
            <a:off x="3019425" y="7058025"/>
            <a:ext cx="609600" cy="285750"/>
          </a:xfrm>
          <a:prstGeom prst="rect">
            <a:avLst/>
          </a:prstGeom>
          <a:noFill/>
        </p:spPr>
        <p:txBody>
          <a:bodyPr anchor="ctr" rtlCol="0" bIns="45720" lIns="91440" rIns="91440" tIns="45720">
            <a:normAutofit/>
          </a:bodyPr>
          <a:lstStyle/>
          <a:p>
            <a:pPr algn="ctr" fontAlgn="ctr" marL="0" marR="0" indent="0" lvl="0">
              <a:lnSpc>
                <a:spcPct val="100000"/>
              </a:lnSpc>
            </a:pPr>
            <a:r>
              <a:rPr lang="ru-RU" b="1" sz="900" spc="0" u="none">
                <a:solidFill>
                  <a:srgbClr val="000000">
                    <a:alpha val="100000"/>
                  </a:srgbClr>
                </a:solidFill>
                <a:latin typeface="Scada"/>
              </a:rPr>
              <a:t><![CDATA[НЕТ]]></a:t>
            </a:r>
          </a:p>
        </p:txBody>
      </p:sp>
      <p:pic>
        <p:nvPicPr>
          <p:cNvPr id="88" name="" descr=""/>
          <p:cNvPicPr>
            <a:picLocks noChangeAspect="1"/>
          </p:cNvPicPr>
          <p:nvPr/>
        </p:nvPicPr>
        <p:blipFill>
          <a:blip r:embed="rId22"/>
          <a:stretch>
            <a:fillRect/>
          </a:stretch>
        </p:blipFill>
        <p:spPr>
          <a:xfrm>
            <a:off x="3819525" y="5705475"/>
            <a:ext cx="342900" cy="428625"/>
          </a:xfrm>
          <a:prstGeom prst="rect">
            <a:avLst/>
          </a:prstGeom>
          <a:noFill/>
        </p:spPr>
      </p:pic>
      <p:sp>
        <p:nvSpPr>
          <p:cNvPr id="89" name=""/>
          <p:cNvSpPr txBox="1"/>
          <p:nvPr/>
        </p:nvSpPr>
        <p:spPr>
          <a:xfrm>
            <a:off x="3781425" y="5162550"/>
            <a:ext cx="428625" cy="504825"/>
          </a:xfrm>
          <a:prstGeom prst="rect">
            <a:avLst/>
          </a:prstGeom>
          <a:noFill/>
        </p:spPr>
        <p:txBody>
          <a:bodyPr anchor="ctr" rtlCol="0" bIns="45720" lIns="91440" rIns="91440" tIns="45720">
            <a:normAutofit/>
          </a:bodyPr>
          <a:lstStyle/>
          <a:p>
            <a:pPr algn="ctr" fontAlgn="ctr" marL="0" marR="0" indent="0" lvl="0">
              <a:lnSpc>
                <a:spcPct val="100000"/>
              </a:lnSpc>
            </a:pPr>
            <a:r>
              <a:rPr lang="ru-RU" sz="900" spc="0" u="none">
                <a:solidFill>
                  <a:srgbClr val="000000">
                    <a:alpha val="100000"/>
                  </a:srgbClr>
                </a:solidFill>
                <a:latin typeface="Scada"/>
              </a:rPr>
              <a:t><![CDATA[0,5 рб.дн]]></a:t>
            </a:r>
          </a:p>
        </p:txBody>
      </p:sp>
      <p:sp>
        <p:nvSpPr>
          <p:cNvPr id="90" name=""/>
          <p:cNvSpPr txBox="1"/>
          <p:nvPr/>
        </p:nvSpPr>
        <p:spPr>
          <a:xfrm>
            <a:off x="4248150" y="44958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anchor="t" rtlCol="0" bIns="45720" lIns="91440" rIns="91440" tIns="45720">
            <a:spAutoFit/>
          </a:bodyPr>
          <a:lstStyle/>
          <a:p>
            <a:pPr algn="l" fontAlgn="t" marL="0" marR="0" indent="0" lvl="0">
              <a:lnSpc>
                <a:spcPct val="100000"/>
              </a:lnSpc>
            </a:pPr>
          </a:p>
        </p:txBody>
      </p:sp>
      <p:sp>
        <p:nvSpPr>
          <p:cNvPr id="91" name=""/>
          <p:cNvSpPr txBox="1"/>
          <p:nvPr/>
        </p:nvSpPr>
        <p:spPr>
          <a:xfrm>
            <a:off x="4248150" y="44958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ctr" rtlCol="0" bIns="45720" lIns="91440" rIns="91440" tIns="45720">
            <a:normAutofit/>
          </a:bodyPr>
          <a:lstStyle/>
          <a:p>
            <a:pPr algn="ctr" fontAlgn="ctr" marL="0" marR="0" indent="0" lvl="0">
              <a:lnSpc>
                <a:spcPct val="100000"/>
              </a:lnSpc>
            </a:pPr>
            <a:r>
              <a:rPr lang="ru-RU" sz="900" spc="0" u="none">
                <a:solidFill>
                  <a:srgbClr val="000000">
                    <a:alpha val="100000"/>
                  </a:srgbClr>
                </a:solidFill>
                <a:latin typeface="Scada"/>
              </a:rPr>
              <a:t><![CDATA[6]]></a:t>
            </a:r>
          </a:p>
        </p:txBody>
      </p:sp>
      <p:sp>
        <p:nvSpPr>
          <p:cNvPr id="92" name=""/>
          <p:cNvSpPr txBox="1"/>
          <p:nvPr/>
        </p:nvSpPr>
        <p:spPr>
          <a:xfrm>
            <a:off x="4610100" y="44958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ctr" rtlCol="0" bIns="45720" lIns="91440" rIns="91440" tIns="45720">
            <a:normAutofit/>
          </a:bodyPr>
          <a:lstStyle/>
          <a:p>
            <a:pPr algn="ctr" fontAlgn="ctr" marL="0" marR="0" indent="0" lvl="0">
              <a:lnSpc>
                <a:spcPct val="100000"/>
              </a:lnSpc>
            </a:pPr>
            <a:r>
              <a:rPr lang="ru-RU" sz="900" spc="0" u="none">
                <a:solidFill>
                  <a:srgbClr val="000000">
                    <a:alpha val="100000"/>
                  </a:srgbClr>
                </a:solidFill>
                <a:latin typeface="Scada"/>
              </a:rPr>
              <a:t><![CDATA[2 рб.дн]]></a:t>
            </a:r>
          </a:p>
        </p:txBody>
      </p:sp>
      <p:sp>
        <p:nvSpPr>
          <p:cNvPr id="93" name=""/>
          <p:cNvSpPr txBox="1"/>
          <p:nvPr/>
        </p:nvSpPr>
        <p:spPr>
          <a:xfrm>
            <a:off x="4248150" y="48577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anchor="t" rtlCol="0" bIns="45720" lIns="91440" rIns="91440" tIns="45720">
            <a:normAutofit/>
          </a:bodyPr>
          <a:lstStyle/>
          <a:p>
            <a:pPr algn="l" fontAlgn="t" marL="0" marR="0" indent="0" lvl="0">
              <a:lnSpc>
                <a:spcPct val="100000"/>
              </a:lnSpc>
            </a:pPr>
            <a:r>
              <a:rPr lang="ru-RU" sz="900" spc="0" u="none">
                <a:solidFill>
                  <a:srgbClr val="000000">
                    <a:alpha val="100000"/>
                  </a:srgbClr>
                </a:solidFill>
                <a:latin typeface="Scada"/>
              </a:rPr>
              <a:t><![CDATA[Главный специалист административно-правового управления]]></a:t>
            </a:r>
          </a:p>
        </p:txBody>
      </p:sp>
      <p:sp>
        <p:nvSpPr>
          <p:cNvPr id="94" name=""/>
          <p:cNvSpPr txBox="1"/>
          <p:nvPr/>
        </p:nvSpPr>
        <p:spPr>
          <a:xfrm>
            <a:off x="4248150" y="55054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t" rtlCol="0" bIns="45720" lIns="91440" rIns="91440" tIns="45720">
            <a:normAutofit/>
          </a:bodyPr>
          <a:lstStyle/>
          <a:p>
            <a:pPr algn="l" fontAlgn="t" marL="0" marR="0" indent="0" lvl="0">
              <a:lnSpc>
                <a:spcPct val="100000"/>
              </a:lnSpc>
            </a:pPr>
            <a:r>
              <a:rPr lang="ru-RU" sz="900" spc="0" u="none">
                <a:solidFill>
                  <a:srgbClr val="000000">
                    <a:alpha val="100000"/>
                  </a:srgbClr>
                </a:solidFill>
                <a:latin typeface="Scada"/>
              </a:rPr>
              <a:t><![CDATA[проверка документов и направление в суд]]></a:t>
            </a:r>
          </a:p>
        </p:txBody>
      </p:sp>
      <p:sp>
        <p:nvSpPr>
          <p:cNvPr id="95" name=""/>
          <p:cNvSpPr txBox="1"/>
          <p:nvPr/>
        </p:nvSpPr>
        <p:spPr>
          <a:xfrm>
            <a:off x="4248150" y="70199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t" rtlCol="0" bIns="45720" lIns="91440" rIns="91440" tIns="45720">
            <a:spAutoFit/>
          </a:bodyPr>
          <a:lstStyle/>
          <a:p>
            <a:pPr algn="l" fontAlgn="t" marL="0" marR="0" indent="0" lvl="0">
              <a:lnSpc>
                <a:spcPct val="100000"/>
              </a:lnSpc>
            </a:pPr>
          </a:p>
        </p:txBody>
      </p:sp>
      <p:sp>
        <p:nvSpPr>
          <p:cNvPr id="96" name=""/>
          <p:cNvSpPr txBox="1"/>
          <p:nvPr/>
        </p:nvSpPr>
        <p:spPr>
          <a:xfrm>
            <a:off x="4248150" y="44958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anchor="t" rtlCol="0" bIns="45720" lIns="91440" rIns="91440" tIns="45720">
            <a:spAutoFit/>
          </a:bodyPr>
          <a:lstStyle/>
          <a:p>
            <a:pPr algn="l" fontAlgn="t" marL="0" marR="0" indent="0" lvl="0">
              <a:lnSpc>
                <a:spcPct val="100000"/>
              </a:lnSpc>
            </a:pPr>
          </a:p>
        </p:txBody>
      </p:sp>
      <p:pic>
        <p:nvPicPr>
          <p:cNvPr id="97" name="" descr=""/>
          <p:cNvPicPr>
            <a:picLocks noChangeAspect="1"/>
          </p:cNvPicPr>
          <p:nvPr/>
        </p:nvPicPr>
        <p:blipFill>
          <a:blip r:embed="rId23"/>
          <a:stretch>
            <a:fillRect/>
          </a:stretch>
        </p:blipFill>
        <p:spPr>
          <a:xfrm>
            <a:off x="4814888" y="7019925"/>
            <a:ext cx="561975" cy="361950"/>
          </a:xfrm>
          <a:prstGeom prst="rect">
            <a:avLst/>
          </a:prstGeom>
          <a:noFill/>
          <a:effectLst>
            <a:outerShdw blurRad="57150" dist="19050" dir="2700000" algn="br" rotWithShape="0">
              <a:srgbClr val="000000">
                <a:alpha val="50000"/>
              </a:srgbClr>
            </a:outerShdw>
          </a:effectLst>
        </p:spPr>
      </p:pic>
      <p:sp>
        <p:nvSpPr>
          <p:cNvPr id="98" name=""/>
          <p:cNvSpPr txBox="1"/>
          <p:nvPr/>
        </p:nvSpPr>
        <p:spPr>
          <a:xfrm>
            <a:off x="4791075" y="7058025"/>
            <a:ext cx="609600" cy="285750"/>
          </a:xfrm>
          <a:prstGeom prst="rect">
            <a:avLst/>
          </a:prstGeom>
          <a:noFill/>
        </p:spPr>
        <p:txBody>
          <a:bodyPr anchor="ctr" rtlCol="0" bIns="45720" lIns="91440" rIns="91440" tIns="45720">
            <a:normAutofit/>
          </a:bodyPr>
          <a:lstStyle/>
          <a:p>
            <a:pPr algn="ctr" fontAlgn="ctr" marL="0" marR="0" indent="0" lvl="0">
              <a:lnSpc>
                <a:spcPct val="100000"/>
              </a:lnSpc>
            </a:pPr>
            <a:r>
              <a:rPr lang="ru-RU" b="1" sz="900" spc="0" u="none">
                <a:solidFill>
                  <a:srgbClr val="000000">
                    <a:alpha val="100000"/>
                  </a:srgbClr>
                </a:solidFill>
                <a:latin typeface="Scada"/>
              </a:rPr>
              <a:t><![CDATA[НЕТ]]></a:t>
            </a:r>
          </a:p>
        </p:txBody>
      </p:sp>
      <p:pic>
        <p:nvPicPr>
          <p:cNvPr id="99" name="" descr=""/>
          <p:cNvPicPr>
            <a:picLocks noChangeAspect="1"/>
          </p:cNvPicPr>
          <p:nvPr/>
        </p:nvPicPr>
        <p:blipFill>
          <a:blip r:embed="rId24"/>
          <a:stretch>
            <a:fillRect/>
          </a:stretch>
        </p:blipFill>
        <p:spPr>
          <a:xfrm>
            <a:off x="5581650" y="5705475"/>
            <a:ext cx="342900" cy="428625"/>
          </a:xfrm>
          <a:prstGeom prst="rect">
            <a:avLst/>
          </a:prstGeom>
          <a:noFill/>
        </p:spPr>
      </p:pic>
      <p:sp>
        <p:nvSpPr>
          <p:cNvPr id="100" name=""/>
          <p:cNvSpPr txBox="1"/>
          <p:nvPr/>
        </p:nvSpPr>
        <p:spPr>
          <a:xfrm>
            <a:off x="5543550" y="5162550"/>
            <a:ext cx="428625" cy="504825"/>
          </a:xfrm>
          <a:prstGeom prst="rect">
            <a:avLst/>
          </a:prstGeom>
          <a:noFill/>
        </p:spPr>
        <p:txBody>
          <a:bodyPr anchor="ctr" rtlCol="0" bIns="45720" lIns="91440" rIns="91440" tIns="45720">
            <a:normAutofit/>
          </a:bodyPr>
          <a:lstStyle/>
          <a:p>
            <a:pPr algn="ctr" fontAlgn="ctr" marL="0" marR="0" indent="0" lvl="0">
              <a:lnSpc>
                <a:spcPct val="100000"/>
              </a:lnSpc>
            </a:pPr>
            <a:r>
              <a:rPr lang="ru-RU" sz="900" spc="0" u="none">
                <a:solidFill>
                  <a:srgbClr val="000000">
                    <a:alpha val="100000"/>
                  </a:srgbClr>
                </a:solidFill>
                <a:latin typeface="Scada"/>
              </a:rPr>
              <a:t><![CDATA[0,5 рб.дн]]></a:t>
            </a:r>
          </a:p>
        </p:txBody>
      </p:sp>
      <p:sp>
        <p:nvSpPr>
          <p:cNvPr id="101" name=""/>
          <p:cNvSpPr txBox="1"/>
          <p:nvPr/>
        </p:nvSpPr>
        <p:spPr>
          <a:xfrm>
            <a:off x="6010275" y="44958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anchor="t" rtlCol="0" bIns="45720" lIns="91440" rIns="91440" tIns="45720">
            <a:spAutoFit/>
          </a:bodyPr>
          <a:lstStyle/>
          <a:p>
            <a:pPr algn="l" fontAlgn="t" marL="0" marR="0" indent="0" lvl="0">
              <a:lnSpc>
                <a:spcPct val="100000"/>
              </a:lnSpc>
            </a:pPr>
          </a:p>
        </p:txBody>
      </p:sp>
      <p:sp>
        <p:nvSpPr>
          <p:cNvPr id="102" name=""/>
          <p:cNvSpPr txBox="1"/>
          <p:nvPr/>
        </p:nvSpPr>
        <p:spPr>
          <a:xfrm>
            <a:off x="6010275" y="4495800"/>
            <a:ext cx="1228725" cy="361950"/>
          </a:xfrm>
          <a:prstGeom prst="rect">
            <a:avLst/>
          </a:prstGeom>
          <a:solidFill>
            <a:srgbClr val="FFDDDD">
              <a:alpha val="100000"/>
            </a:srgbClr>
          </a:solidFill>
          <a:ln w="6350" cap="flat" cmpd="sng" algn="ctr">
            <a:solidFill>
              <a:srgbClr val="000000">
                <a:alpha val="100000"/>
              </a:srgbClr>
            </a:solidFill>
            <a:prstDash val="solid"/>
            <a:round/>
            <a:headEnd type="none" w="med" len="med"/>
            <a:tailEnd type="none" w="med" len="med"/>
          </a:ln>
        </p:spPr>
        <p:txBody>
          <a:bodyPr anchor="ctr" rtlCol="0" bIns="45720" lIns="91440" rIns="91440" tIns="45720">
            <a:normAutofit/>
          </a:bodyPr>
          <a:lstStyle/>
          <a:p>
            <a:pPr algn="ctr" fontAlgn="ctr" marL="0" marR="0" indent="0" lvl="0">
              <a:lnSpc>
                <a:spcPct val="100000"/>
              </a:lnSpc>
            </a:pPr>
            <a:r>
              <a:rPr lang="ru-RU" sz="900" spc="0" u="none">
                <a:solidFill>
                  <a:srgbClr val="000000">
                    <a:alpha val="100000"/>
                  </a:srgbClr>
                </a:solidFill>
                <a:latin typeface="Scada"/>
              </a:rPr>
              <a:t><![CDATA[Выход]]></a:t>
            </a:r>
          </a:p>
        </p:txBody>
      </p:sp>
      <p:sp>
        <p:nvSpPr>
          <p:cNvPr id="103" name=""/>
          <p:cNvSpPr txBox="1"/>
          <p:nvPr/>
        </p:nvSpPr>
        <p:spPr>
          <a:xfrm>
            <a:off x="6010275" y="48577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anchor="t" rtlCol="0" bIns="45720" lIns="91440" rIns="91440" tIns="45720">
            <a:normAutofit/>
          </a:bodyPr>
          <a:lstStyle/>
          <a:p>
            <a:pPr algn="l" fontAlgn="t" marL="0" marR="0" indent="0" lvl="0">
              <a:lnSpc>
                <a:spcPct val="100000"/>
              </a:lnSpc>
            </a:pPr>
          </a:p>
        </p:txBody>
      </p:sp>
      <p:sp>
        <p:nvSpPr>
          <p:cNvPr id="104" name=""/>
          <p:cNvSpPr txBox="1"/>
          <p:nvPr/>
        </p:nvSpPr>
        <p:spPr>
          <a:xfrm>
            <a:off x="6010275" y="5505450"/>
            <a:ext cx="1228725" cy="16954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anchor="t" rtlCol="0" bIns="45720" lIns="91440" rIns="91440" tIns="45720">
            <a:normAutofit/>
          </a:bodyPr>
          <a:lstStyle/>
          <a:p>
            <a:pPr algn="l" fontAlgn="t" marL="0" marR="0" indent="0" lvl="0">
              <a:lnSpc>
                <a:spcPct val="100000"/>
              </a:lnSpc>
            </a:pPr>
            <a:r>
              <a:rPr lang="ru-RU" sz="900" spc="0" u="none">
                <a:solidFill>
                  <a:srgbClr val="000000">
                    <a:alpha val="100000"/>
                  </a:srgbClr>
                </a:solidFill>
                <a:latin typeface="Scada"/>
              </a:rPr>
              <a:t><![CDATA[передача документов для доставки в суд]]></a:t>
            </a:r>
          </a:p>
        </p:txBody>
      </p:sp>
      <p:sp>
        <p:nvSpPr>
          <p:cNvPr id="105" name=""/>
          <p:cNvSpPr txBox="1"/>
          <p:nvPr/>
        </p:nvSpPr>
        <p:spPr>
          <a:xfrm>
            <a:off x="6010275" y="4495800"/>
            <a:ext cx="1228725" cy="2695575"/>
          </a:xfrm>
          <a:prstGeom prst="rect">
            <a:avLst/>
          </a:prstGeom>
          <a:noFill/>
          <a:ln w="25400" cap="flat" cmpd="sng" algn="ctr">
            <a:solidFill>
              <a:srgbClr val="0080C0">
                <a:alpha val="100000"/>
              </a:srgbClr>
            </a:solidFill>
            <a:prstDash val="solid"/>
            <a:round/>
            <a:headEnd type="none" w="med" len="med"/>
            <a:tailEnd type="none" w="med" len="med"/>
          </a:ln>
        </p:spPr>
        <p:txBody>
          <a:bodyPr anchor="t" rtlCol="0" bIns="45720" lIns="91440" rIns="91440" tIns="45720">
            <a:spAutoFit/>
          </a:bodyPr>
          <a:lstStyle/>
          <a:p>
            <a:pPr algn="l" fontAlgn="t" marL="0" marR="0" indent="0" lvl="0">
              <a:lnSpc>
                <a:spcPct val="100000"/>
              </a:lnSpc>
            </a:p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61950" y="180975"/>
          <a:ext cx="10439400" cy="1438275"/>
          <a:chOff x="361950" y="180975"/>
          <a:chExt cx="10439400" cy="1438275"/>
        </a:xfrm>
      </p:grpSpPr>
      <p:pic>
        <p:nvPicPr>
          <p:cNvPr id="1" name="Logo" descr=""/>
          <p:cNvPicPr>
            <a:picLocks noChangeAspect="1"/>
          </p:cNvPicPr>
          <p:nvPr/>
        </p:nvPicPr>
        <p:blipFill>
          <a:blip r:embed="rId2"/>
          <a:stretch>
            <a:fillRect/>
          </a:stretch>
        </p:blipFill>
        <p:spPr>
          <a:xfrm>
            <a:off x="361950" y="219075"/>
            <a:ext cx="1543050" cy="428625"/>
          </a:xfrm>
          <a:prstGeom prst="rect">
            <a:avLst/>
          </a:prstGeom>
          <a:noFill/>
        </p:spPr>
      </p:pic>
      <p:sp>
        <p:nvSpPr>
          <p:cNvPr id="2" name=""/>
          <p:cNvSpPr txBox="1"/>
          <p:nvPr/>
        </p:nvSpPr>
        <p:spPr>
          <a:xfrm>
            <a:off x="361950" y="790575"/>
            <a:ext cx="10077450" cy="19050"/>
          </a:xfrm>
          <a:prstGeom prst="rect">
            <a:avLst/>
          </a:prstGeom>
          <a:solidFill>
            <a:srgbClr val="336699">
              <a:alpha val="100000"/>
            </a:srgbClr>
          </a:solidFill>
        </p:spPr>
        <p:txBody>
          <a:bodyPr rtlCol="0" bIns="45720" lIns="91440" rIns="91440" tIns="45720">
            <a:spAutoFit/>
          </a:bodyPr>
          <a:lstStyle/>
          <a:p>
            <a:pPr algn="l" fontAlgn="base" marL="0" marR="0" indent="0" lvl="0">
              <a:lnSpc>
                <a:spcPct val="100000"/>
              </a:lnSpc>
            </a:pPr>
          </a:p>
        </p:txBody>
      </p:sp>
      <p:sp>
        <p:nvSpPr>
          <p:cNvPr id="3" name=""/>
          <p:cNvSpPr txBox="1"/>
          <p:nvPr/>
        </p:nvSpPr>
        <p:spPr>
          <a:xfrm>
            <a:off x="7200900" y="752475"/>
            <a:ext cx="3238500" cy="57150"/>
          </a:xfrm>
          <a:prstGeom prst="rect">
            <a:avLst/>
          </a:prstGeom>
          <a:solidFill>
            <a:srgbClr val="336699">
              <a:alpha val="100000"/>
            </a:srgbClr>
          </a:solidFill>
        </p:spPr>
        <p:txBody>
          <a:bodyPr rtlCol="0" bIns="45720" lIns="91440" rIns="91440" tIns="45720">
            <a:spAutoFit/>
          </a:bodyPr>
          <a:lstStyle/>
          <a:p>
            <a:pPr algn="l" fontAlgn="base" marL="0" marR="0" indent="0" lvl="0">
              <a:lnSpc>
                <a:spcPct val="100000"/>
              </a:lnSpc>
            </a:pPr>
          </a:p>
        </p:txBody>
      </p:sp>
      <p:sp>
        <p:nvSpPr>
          <p:cNvPr id="4" name=""/>
          <p:cNvSpPr txBox="1"/>
          <p:nvPr/>
        </p:nvSpPr>
        <p:spPr>
          <a:xfrm>
            <a:off x="2524125" y="180975"/>
            <a:ext cx="7915275" cy="504825"/>
          </a:xfrm>
          <a:prstGeom prst="rect">
            <a:avLst/>
          </a:prstGeom>
          <a:noFill/>
        </p:spPr>
        <p:txBody>
          <a:bodyPr anchor="b" rtlCol="0" bIns="45720" lIns="91440" rIns="91440" tIns="45720">
            <a:normAutofit/>
          </a:bodyPr>
          <a:lstStyle/>
          <a:p>
            <a:pPr algn="r" fontAlgn="b" marL="0" marR="0" indent="0" lvl="0">
              <a:lnSpc>
                <a:spcPct val="100000"/>
              </a:lnSpc>
            </a:pPr>
            <a:r>
              <a:rPr lang="ru-RU" b="1" sz="2200" spc="0" u="none">
                <a:solidFill>
                  <a:srgbClr val="000000">
                    <a:alpha val="100000"/>
                  </a:srgbClr>
                </a:solidFill>
                <a:latin typeface="Scada"/>
              </a:rPr>
              <a:t><![CDATA[ПЛАН МЕРОПРИЯТИЙ]]></a:t>
            </a:r>
          </a:p>
        </p:txBody>
      </p:sp>
      <p:graphicFrame>
        <p:nvGraphicFramePr>
          <p:cNvPr id="5" name="" descr=""/>
          <p:cNvGraphicFramePr>
            <a:graphicFrameLocks noGrp="1"/>
          </p:cNvGraphicFramePr>
          <p:nvPr/>
        </p:nvGraphicFramePr>
        <p:xfrm>
          <a:off x="504825" y="1438275"/>
          <a:ext cx="0" cy="0"/>
        </p:xfrm>
        <a:graphic>
          <a:graphicData uri="http://schemas.openxmlformats.org/drawingml/2006/table">
            <a:tbl>
              <a:tblPr firstRow="1" bandRow="1"/>
              <a:tblGrid>
                <a:gridCol w="361950"/>
                <a:gridCol w="3238500"/>
                <a:gridCol w="1076325"/>
                <a:gridCol w="1076325"/>
                <a:gridCol w="3238500"/>
                <a:gridCol w="723900"/>
              </a:tblGrid>
              <a:tr h="0">
                <a:tc>
                  <a:txBody>
                    <a:bodyPr wrap="square" rtlCol="0">
                      <a:spAutoFit/>
                    </a:bodyPr>
                    <a:lstStyle/>
                    <a:p>
                      <a:pPr algn="l" fontAlgn="t" marL="38100" marR="38100" indent="0" lvl="0">
                        <a:lnSpc>
                          <a:spcPct val="100000"/>
                        </a:lnSpc>
                      </a:pPr>
                      <a:r>
                        <a:rPr lang="ru-RU" b="1" sz="1000" spc="0" u="none">
                          <a:solidFill>
                            <a:srgbClr val="000000">
                              <a:alpha val="100000"/>
                            </a:srgbClr>
                          </a:solidFill>
                          <a:latin typeface="Scada"/>
                        </a:rPr>
                        <a:t><![CDATA[пп]]></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a:txBody>
                    <a:bodyPr wrap="square" rtlCol="0">
                      <a:spAutoFit/>
                    </a:bodyPr>
                    <a:lstStyle/>
                    <a:p>
                      <a:pPr algn="l" fontAlgn="t" marL="38100" marR="38100" indent="0" lvl="0">
                        <a:lnSpc>
                          <a:spcPct val="100000"/>
                        </a:lnSpc>
                      </a:pPr>
                      <a:r>
                        <a:rPr lang="ru-RU" b="1" sz="1000" spc="0" u="none">
                          <a:solidFill>
                            <a:srgbClr val="000000">
                              <a:alpha val="100000"/>
                            </a:srgbClr>
                          </a:solidFill>
                          <a:latin typeface="Scada"/>
                        </a:rPr>
                        <a:t><![CDATA[Задача, Ответственный]]></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a:txBody>
                    <a:bodyPr wrap="square" rtlCol="0">
                      <a:spAutoFit/>
                    </a:bodyPr>
                    <a:lstStyle/>
                    <a:p>
                      <a:pPr algn="l" fontAlgn="t" marL="38100" marR="38100" indent="0" lvl="0">
                        <a:lnSpc>
                          <a:spcPct val="100000"/>
                        </a:lnSpc>
                      </a:pPr>
                      <a:r>
                        <a:rPr lang="ru-RU" b="1" sz="1000" spc="0" u="none">
                          <a:solidFill>
                            <a:srgbClr val="000000">
                              <a:alpha val="100000"/>
                            </a:srgbClr>
                          </a:solidFill>
                          <a:latin typeface="Scada"/>
                        </a:rPr>
                        <a:t><![CDATA[План]]></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a:txBody>
                    <a:bodyPr wrap="square" rtlCol="0">
                      <a:spAutoFit/>
                    </a:bodyPr>
                    <a:lstStyle/>
                    <a:p>
                      <a:pPr algn="l" fontAlgn="t" marL="38100" marR="38100" indent="0" lvl="0">
                        <a:lnSpc>
                          <a:spcPct val="100000"/>
                        </a:lnSpc>
                      </a:pPr>
                      <a:r>
                        <a:rPr lang="ru-RU" b="1" sz="1000" spc="0" u="none">
                          <a:solidFill>
                            <a:srgbClr val="000000">
                              <a:alpha val="100000"/>
                            </a:srgbClr>
                          </a:solidFill>
                          <a:latin typeface="Scada"/>
                        </a:rPr>
                        <a:t><![CDATA[Факт]]></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a:txBody>
                    <a:bodyPr wrap="square" rtlCol="0">
                      <a:spAutoFit/>
                    </a:bodyPr>
                    <a:lstStyle/>
                    <a:p>
                      <a:pPr algn="l" fontAlgn="t" marL="38100" marR="38100" indent="0" lvl="0">
                        <a:lnSpc>
                          <a:spcPct val="100000"/>
                        </a:lnSpc>
                      </a:pPr>
                      <a:r>
                        <a:rPr lang="ru-RU" b="1" sz="1000" spc="0" u="none">
                          <a:solidFill>
                            <a:srgbClr val="000000">
                              <a:alpha val="100000"/>
                            </a:srgbClr>
                          </a:solidFill>
                          <a:latin typeface="Scada"/>
                        </a:rPr>
                        <a:t><![CDATA[Замечания]]></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a:txBody>
                    <a:bodyPr wrap="square" rtlCol="0">
                      <a:spAutoFit/>
                    </a:bodyPr>
                    <a:lstStyle/>
                    <a:p>
                      <a:pPr algn="l" fontAlgn="t" marL="38100" marR="38100" indent="0" lvl="0">
                        <a:lnSpc>
                          <a:spcPct val="100000"/>
                        </a:lnSpc>
                      </a:pPr>
                      <a:r>
                        <a:rPr lang="ru-RU" b="1" sz="1000" spc="0" u="none">
                          <a:solidFill>
                            <a:srgbClr val="000000">
                              <a:alpha val="100000"/>
                            </a:srgbClr>
                          </a:solidFill>
                          <a:latin typeface="Scada"/>
                        </a:rPr>
                        <a:t><![CDATA[Статус]]></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r>
              <a:tr h="0">
                <a:tc>
                  <a:txBody>
                    <a:bodyPr wrap="square" rtlCol="0">
                      <a:spAutoFit/>
                    </a:bodyPr>
                    <a:lstStyle/>
                    <a:p>
                      <a:pPr algn="l" fontAlgn="t" marL="38100" marR="38100" indent="0" lvl="0">
                        <a:lnSpc>
                          <a:spcPct val="100000"/>
                        </a:lnSpc>
                      </a:pPr>
                      <a:r>
                        <a:rPr lang="ru-RU" sz="900" spc="0" u="none">
                          <a:solidFill>
                            <a:srgbClr val="000000">
                              <a:alpha val="100000"/>
                            </a:srgbClr>
                          </a:solidFill>
                          <a:latin typeface="Scada"/>
                        </a:rPr>
                        <a:t><![CDATA[1]]></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900" spc="0" u="none">
                          <a:solidFill>
                            <a:srgbClr val="000000">
                              <a:alpha val="100000"/>
                            </a:srgbClr>
                          </a:solidFill>
                          <a:latin typeface="Scada"/>
                        </a:rPr>
                        <a:t><![CDATA[1) Проведение информационной работы с населением.2) Проведение заседаний комиссии по увеличению поступлений доходов в бюджет Крестецкого муниципального округа. 3) В ходе работы с должниками выявление уважительных причин образования долга - с целью дальнейшего урегулирования вопроса погашения задолженности 
(Ответственный: Филиппова Наталья Алексеевна)]]></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900" spc="0" u="none">
                          <a:solidFill>
                            <a:srgbClr val="000000">
                              <a:alpha val="100000"/>
                            </a:srgbClr>
                          </a:solidFill>
                          <a:latin typeface="Scada"/>
                        </a:rPr>
                        <a:t><![CDATA[01.03.2025]]></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900" spc="0" u="none">
                          <a:solidFill>
                            <a:srgbClr val="000000">
                              <a:alpha val="100000"/>
                            </a:srgbClr>
                          </a:solidFill>
                          <a:latin typeface="Scada"/>
                        </a:rPr>
                        <a:t><![CDATA[01.03.2025]]></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900" spc="0" u="none">
                          <a:solidFill>
                            <a:srgbClr val="000000">
                              <a:alpha val="100000"/>
                            </a:srgbClr>
                          </a:solidFill>
                          <a:latin typeface="Scada"/>
                        </a:rPr>
                        <a:t><![CDATA[ ]]></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3200" spc="0" u="none">
                          <a:solidFill>
                            <a:srgbClr val="00CC00">
                              <a:alpha val="100000"/>
                            </a:srgbClr>
                          </a:solidFill>
                          <a:latin typeface="Scada"/>
                        </a:rPr>
                        <a:t><![CDATA[●]]></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0">
                <a:tc>
                  <a:txBody>
                    <a:bodyPr wrap="square" rtlCol="0">
                      <a:spAutoFit/>
                    </a:bodyPr>
                    <a:lstStyle/>
                    <a:p>
                      <a:pPr algn="l" fontAlgn="t" marL="38100" marR="38100" indent="0" lvl="0">
                        <a:lnSpc>
                          <a:spcPct val="100000"/>
                        </a:lnSpc>
                      </a:pPr>
                      <a:r>
                        <a:rPr lang="ru-RU" sz="900" spc="0" u="none">
                          <a:solidFill>
                            <a:srgbClr val="000000">
                              <a:alpha val="100000"/>
                            </a:srgbClr>
                          </a:solidFill>
                          <a:latin typeface="Scada"/>
                        </a:rPr>
                        <a:t><![CDATA[2]]></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900" spc="0" u="none">
                          <a:solidFill>
                            <a:srgbClr val="000000">
                              <a:alpha val="100000"/>
                            </a:srgbClr>
                          </a:solidFill>
                          <a:latin typeface="Scada"/>
                        </a:rPr>
                        <a:t><![CDATA[Разработка распоряжения администрации "Об утверждении порядка взаимодействия структурных подразделений Администрации Крестецкого муниципального округа по реализации полномочий по взысканию дебиторской задолженности по платежам в бюджет, пеням и штрафам по ним".
(Ответственный: Ожерельева Ольга Николаевна)]]></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900" spc="0" u="none">
                          <a:solidFill>
                            <a:srgbClr val="000000">
                              <a:alpha val="100000"/>
                            </a:srgbClr>
                          </a:solidFill>
                          <a:latin typeface="Scada"/>
                        </a:rPr>
                        <a:t><![CDATA[01.05.2025]]></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900" spc="0" u="none">
                          <a:solidFill>
                            <a:srgbClr val="000000">
                              <a:alpha val="100000"/>
                            </a:srgbClr>
                          </a:solidFill>
                          <a:latin typeface="Scada"/>
                        </a:rPr>
                        <a:t><![CDATA[01.05.2025]]></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900" spc="0" u="none">
                          <a:solidFill>
                            <a:srgbClr val="000000">
                              <a:alpha val="100000"/>
                            </a:srgbClr>
                          </a:solidFill>
                          <a:latin typeface="Scada"/>
                        </a:rPr>
                        <a:t><![CDATA[ ]]></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3200" spc="0" u="none">
                          <a:solidFill>
                            <a:srgbClr val="00CC00">
                              <a:alpha val="100000"/>
                            </a:srgbClr>
                          </a:solidFill>
                          <a:latin typeface="Scada"/>
                        </a:rPr>
                        <a:t><![CDATA[●]]></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0">
                <a:tc>
                  <a:txBody>
                    <a:bodyPr wrap="square" rtlCol="0">
                      <a:spAutoFit/>
                    </a:bodyPr>
                    <a:lstStyle/>
                    <a:p>
                      <a:pPr algn="l" fontAlgn="t" marL="38100" marR="38100" indent="0" lvl="0">
                        <a:lnSpc>
                          <a:spcPct val="100000"/>
                        </a:lnSpc>
                      </a:pPr>
                      <a:r>
                        <a:rPr lang="ru-RU" sz="900" spc="0" u="none">
                          <a:solidFill>
                            <a:srgbClr val="000000">
                              <a:alpha val="100000"/>
                            </a:srgbClr>
                          </a:solidFill>
                          <a:latin typeface="Scada"/>
                        </a:rPr>
                        <a:t><![CDATA[3]]></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900" spc="0" u="none">
                          <a:solidFill>
                            <a:srgbClr val="000000">
                              <a:alpha val="100000"/>
                            </a:srgbClr>
                          </a:solidFill>
                          <a:latin typeface="Scada"/>
                        </a:rPr>
                        <a:t><![CDATA[Списание задолженности, имеющей признаки нереальной к взысканию, по решению соответствующих комиссий. 
(Ответственный: Маркова Мария Сергеевна)]]></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900" spc="0" u="none">
                          <a:solidFill>
                            <a:srgbClr val="000000">
                              <a:alpha val="100000"/>
                            </a:srgbClr>
                          </a:solidFill>
                          <a:latin typeface="Scada"/>
                        </a:rPr>
                        <a:t><![CDATA[01.05.2025]]></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900" spc="0" u="none">
                          <a:solidFill>
                            <a:srgbClr val="000000">
                              <a:alpha val="100000"/>
                            </a:srgbClr>
                          </a:solidFill>
                          <a:latin typeface="Scada"/>
                        </a:rPr>
                        <a:t><![CDATA[01.05.2025]]></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900" spc="0" u="none">
                          <a:solidFill>
                            <a:srgbClr val="000000">
                              <a:alpha val="100000"/>
                            </a:srgbClr>
                          </a:solidFill>
                          <a:latin typeface="Scada"/>
                        </a:rPr>
                        <a:t><![CDATA[ ]]></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3200" spc="0" u="none">
                          <a:solidFill>
                            <a:srgbClr val="00CC00">
                              <a:alpha val="100000"/>
                            </a:srgbClr>
                          </a:solidFill>
                          <a:latin typeface="Scada"/>
                        </a:rPr>
                        <a:t><![CDATA[●]]></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0">
                <a:tc>
                  <a:txBody>
                    <a:bodyPr wrap="square" rtlCol="0">
                      <a:spAutoFit/>
                    </a:bodyPr>
                    <a:lstStyle/>
                    <a:p>
                      <a:pPr algn="l" fontAlgn="t" marL="38100" marR="38100" indent="0" lvl="0">
                        <a:lnSpc>
                          <a:spcPct val="100000"/>
                        </a:lnSpc>
                      </a:pPr>
                      <a:r>
                        <a:rPr lang="ru-RU" sz="900" spc="0" u="none">
                          <a:solidFill>
                            <a:srgbClr val="000000">
                              <a:alpha val="100000"/>
                            </a:srgbClr>
                          </a:solidFill>
                          <a:latin typeface="Scada"/>
                        </a:rPr>
                        <a:t><![CDATA[4]]></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900" spc="0" u="none">
                          <a:solidFill>
                            <a:srgbClr val="000000">
                              <a:alpha val="100000"/>
                            </a:srgbClr>
                          </a:solidFill>
                          <a:latin typeface="Scada"/>
                        </a:rPr>
                        <a:t><![CDATA[1. Актуализация реестра действующих (ранее заключенных) договоров  2. Формирование электронного архива договоров
(Ответственный: Маркова Мария Сергеевна)]]></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900" spc="0" u="none">
                          <a:solidFill>
                            <a:srgbClr val="000000">
                              <a:alpha val="100000"/>
                            </a:srgbClr>
                          </a:solidFill>
                          <a:latin typeface="Scada"/>
                        </a:rPr>
                        <a:t><![CDATA[12.05.2025]]></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900" spc="0" u="none">
                          <a:solidFill>
                            <a:srgbClr val="000000">
                              <a:alpha val="100000"/>
                            </a:srgbClr>
                          </a:solidFill>
                          <a:latin typeface="Scada"/>
                        </a:rPr>
                        <a:t><![CDATA[12.05.2025]]></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900" spc="0" u="none">
                          <a:solidFill>
                            <a:srgbClr val="000000">
                              <a:alpha val="100000"/>
                            </a:srgbClr>
                          </a:solidFill>
                          <a:latin typeface="Scada"/>
                        </a:rPr>
                        <a:t><![CDATA[ ]]></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3200" spc="0" u="none">
                          <a:solidFill>
                            <a:srgbClr val="00CC00">
                              <a:alpha val="100000"/>
                            </a:srgbClr>
                          </a:solidFill>
                          <a:latin typeface="Scada"/>
                        </a:rPr>
                        <a:t><![CDATA[●]]></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0">
                <a:tc>
                  <a:txBody>
                    <a:bodyPr wrap="square" rtlCol="0">
                      <a:spAutoFit/>
                    </a:bodyPr>
                    <a:lstStyle/>
                    <a:p>
                      <a:pPr algn="l" fontAlgn="t" marL="38100" marR="38100" indent="0" lvl="0">
                        <a:lnSpc>
                          <a:spcPct val="100000"/>
                        </a:lnSpc>
                      </a:pPr>
                      <a:r>
                        <a:rPr lang="ru-RU" sz="900" spc="0" u="none">
                          <a:solidFill>
                            <a:srgbClr val="000000">
                              <a:alpha val="100000"/>
                            </a:srgbClr>
                          </a:solidFill>
                          <a:latin typeface="Scada"/>
                        </a:rPr>
                        <a:t><![CDATA[5]]></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900" spc="0" u="none">
                          <a:solidFill>
                            <a:srgbClr val="000000">
                              <a:alpha val="100000"/>
                            </a:srgbClr>
                          </a:solidFill>
                          <a:latin typeface="Scada"/>
                        </a:rPr>
                        <a:t><![CDATA[1. Внедрение электронной отправки квитанций об оплате
2. Внедрение обмена данных с электронной системой ГИС ГМП, платежной системой СБЕРБАНК
(Ответственный: Маркова Мария Сергеевна)]]></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900" spc="0" u="none">
                          <a:solidFill>
                            <a:srgbClr val="000000">
                              <a:alpha val="100000"/>
                            </a:srgbClr>
                          </a:solidFill>
                          <a:latin typeface="Scada"/>
                        </a:rPr>
                        <a:t><![CDATA[12.05.2025]]></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900" spc="0" u="none">
                          <a:solidFill>
                            <a:srgbClr val="000000">
                              <a:alpha val="100000"/>
                            </a:srgbClr>
                          </a:solidFill>
                          <a:latin typeface="Scada"/>
                        </a:rPr>
                        <a:t><![CDATA[12.05.2025]]></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900" spc="0" u="none">
                          <a:solidFill>
                            <a:srgbClr val="000000">
                              <a:alpha val="100000"/>
                            </a:srgbClr>
                          </a:solidFill>
                          <a:latin typeface="Scada"/>
                        </a:rPr>
                        <a:t><![CDATA[ ]]></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wrap="square" rtlCol="0">
                      <a:spAutoFit/>
                    </a:bodyPr>
                    <a:lstStyle/>
                    <a:p>
                      <a:pPr algn="l" fontAlgn="t" marL="38100" marR="38100" indent="0" lvl="0">
                        <a:lnSpc>
                          <a:spcPct val="100000"/>
                        </a:lnSpc>
                      </a:pPr>
                      <a:r>
                        <a:rPr lang="ru-RU" sz="3200" spc="0" u="none">
                          <a:solidFill>
                            <a:srgbClr val="00CC00">
                              <a:alpha val="100000"/>
                            </a:srgbClr>
                          </a:solidFill>
                          <a:latin typeface="Scada"/>
                        </a:rPr>
                        <a:t><![CDATA[●]]></a:t>
                      </a:r>
                    </a:p>
                  </a:txBody>
                  <a:tcPr anchor="t"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61950" y="180975"/>
          <a:ext cx="10439400" cy="7200900"/>
          <a:chOff x="361950" y="180975"/>
          <a:chExt cx="10439400" cy="7200900"/>
        </a:xfrm>
      </p:grpSpPr>
      <p:pic>
        <p:nvPicPr>
          <p:cNvPr id="1" name="Logo" descr=""/>
          <p:cNvPicPr>
            <a:picLocks noChangeAspect="1"/>
          </p:cNvPicPr>
          <p:nvPr/>
        </p:nvPicPr>
        <p:blipFill>
          <a:blip r:embed="rId2"/>
          <a:stretch>
            <a:fillRect/>
          </a:stretch>
        </p:blipFill>
        <p:spPr>
          <a:xfrm>
            <a:off x="361950" y="219075"/>
            <a:ext cx="1543050" cy="428625"/>
          </a:xfrm>
          <a:prstGeom prst="rect">
            <a:avLst/>
          </a:prstGeom>
          <a:noFill/>
        </p:spPr>
      </p:pic>
      <p:sp>
        <p:nvSpPr>
          <p:cNvPr id="2" name=""/>
          <p:cNvSpPr txBox="1"/>
          <p:nvPr/>
        </p:nvSpPr>
        <p:spPr>
          <a:xfrm>
            <a:off x="361950" y="790575"/>
            <a:ext cx="10077450" cy="19050"/>
          </a:xfrm>
          <a:prstGeom prst="rect">
            <a:avLst/>
          </a:prstGeom>
          <a:solidFill>
            <a:srgbClr val="336699">
              <a:alpha val="100000"/>
            </a:srgbClr>
          </a:solidFill>
        </p:spPr>
        <p:txBody>
          <a:bodyPr rtlCol="0" bIns="45720" lIns="91440" rIns="91440" tIns="45720">
            <a:spAutoFit/>
          </a:bodyPr>
          <a:lstStyle/>
          <a:p>
            <a:pPr algn="l" fontAlgn="base" marL="0" marR="0" indent="0" lvl="0">
              <a:lnSpc>
                <a:spcPct val="100000"/>
              </a:lnSpc>
            </a:pPr>
          </a:p>
        </p:txBody>
      </p:sp>
      <p:sp>
        <p:nvSpPr>
          <p:cNvPr id="3" name=""/>
          <p:cNvSpPr txBox="1"/>
          <p:nvPr/>
        </p:nvSpPr>
        <p:spPr>
          <a:xfrm>
            <a:off x="7200900" y="752475"/>
            <a:ext cx="3238500" cy="57150"/>
          </a:xfrm>
          <a:prstGeom prst="rect">
            <a:avLst/>
          </a:prstGeom>
          <a:solidFill>
            <a:srgbClr val="336699">
              <a:alpha val="100000"/>
            </a:srgbClr>
          </a:solidFill>
        </p:spPr>
        <p:txBody>
          <a:bodyPr rtlCol="0" bIns="45720" lIns="91440" rIns="91440" tIns="45720">
            <a:spAutoFit/>
          </a:bodyPr>
          <a:lstStyle/>
          <a:p>
            <a:pPr algn="l" fontAlgn="base" marL="0" marR="0" indent="0" lvl="0">
              <a:lnSpc>
                <a:spcPct val="100000"/>
              </a:lnSpc>
            </a:pPr>
          </a:p>
        </p:txBody>
      </p:sp>
      <p:sp>
        <p:nvSpPr>
          <p:cNvPr id="4" name=""/>
          <p:cNvSpPr txBox="1"/>
          <p:nvPr/>
        </p:nvSpPr>
        <p:spPr>
          <a:xfrm>
            <a:off x="2524125" y="180975"/>
            <a:ext cx="7915275" cy="504825"/>
          </a:xfrm>
          <a:prstGeom prst="rect">
            <a:avLst/>
          </a:prstGeom>
          <a:noFill/>
        </p:spPr>
        <p:txBody>
          <a:bodyPr anchor="b" rtlCol="0" bIns="45720" lIns="91440" rIns="91440" tIns="45720">
            <a:normAutofit/>
          </a:bodyPr>
          <a:lstStyle/>
          <a:p>
            <a:pPr algn="r" fontAlgn="b" marL="0" marR="0" indent="0" lvl="0">
              <a:lnSpc>
                <a:spcPct val="100000"/>
              </a:lnSpc>
            </a:pPr>
            <a:r>
              <a:rPr lang="ru-RU" b="1" sz="2200" spc="0" u="none">
                <a:solidFill>
                  <a:srgbClr val="000000">
                    <a:alpha val="100000"/>
                  </a:srgbClr>
                </a:solidFill>
                <a:latin typeface="Scada"/>
              </a:rPr>
              <a:t><![CDATA[МОНИТОРИНГ ДОСТИГНУТЫХ РЕЗУЛЬТАТОВ]]></a:t>
            </a:r>
          </a:p>
        </p:txBody>
      </p:sp>
      <p:graphicFrame>
        <p:nvGraphicFramePr>
          <p:cNvPr id="5" name="" descr=""/>
          <p:cNvGraphicFramePr/>
          <p:nvPr/>
        </p:nvGraphicFramePr>
        <p:xfrm>
          <a:off x="361950" y="1438275"/>
          <a:ext cx="10077450" cy="57626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theme/theme1.xml><?xml version="1.0" encoding="utf-8"?>
<a:theme xmlns:a="http://schemas.openxmlformats.org/drawingml/2006/main" name="Theme11">
  <a:themeElements>
    <a:clrScheme name="Theme1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22</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2025-07-07T09:21:37Z</dcterms:created>
  <dcterms:modified xsi:type="dcterms:W3CDTF">2025-07-07T09:21:37Z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