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Override PartName="/ppt/charts/chart20.xml" ContentType="application/vnd.openxmlformats-officedocument.drawingml.chart+xml"/>
  <Override PartName="/ppt/charts/chart34.xml" ContentType="application/vnd.openxmlformats-officedocument.drawingml.chart+xml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692000" cy="7560000" type="A4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presProps" Target="presProps.xml"/>
  <Relationship Id="rId21" Type="http://schemas.openxmlformats.org/officeDocument/2006/relationships/viewProps" Target="viewProps.xml"/>
  <Relationship Id="rId22" Type="http://schemas.openxmlformats.org/officeDocument/2006/relationships/tableStyles" Target="tableStyles.xml"/>
</Relationships>
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 fontAlgn="base" marL="0" marR="0" indent="0" lvl="0">
              <a:defRPr/>
            </a:pPr>
            <a:r>
              <a:rPr lang="en-US" dirty="0" b="false" i="false" strike="noStrike" sz="180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view3D>
      <c:rotX val="0"/>
      <c:hPercent val="100"/>
      <c:rotY val="0"/>
      <c:depthPercent val="100"/>
      <c:rAngAx val="1"/>
      <c:perspective val="30"/>
    </c:view3D>
    <c:plotArea>
      <c:layout>
        <c:manualLayout>
          <c:xMode val="edge"/>
          <c:yMode val="edge"/>
        </c:manualLayout>
      </c:layout>
      <c:barChart>
        <c:barDir val="col"/>
        <c:grouping val="stacked"/>
        <c:ser>
          <c:idx val="0"/>
          <c:order val="0"/>
          <c:tx>
            <c:v>возможная занятость сотрудника, либо очередь в приемную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FF9966">
                <a:alpha val="100000"/>
              </a:srgbClr>
            </a:solidFill>
          </c:spPr>
          <c:cat>
            <c:strLit>
              <c:ptCount val="1"/>
              <c:pt idx="0">
                <c:v>Текущее</c:v>
              </c:pt>
            </c:strLit>
          </c:cat>
          <c:val>
            <c:numLit>
              <c:ptCount val="1"/>
              <c:pt idx="0">
                <c:v>30</c:v>
              </c:pt>
            </c:numLit>
          </c:val>
        </c:ser>
        <c:ser>
          <c:idx val="1"/>
          <c:order val="1"/>
          <c:tx>
            <c:v>заполнение карточки личного приема граждан (данные обратившегося, обратная связь, суть проблемы)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99CCFF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20</c:v>
              </c:pt>
              <c:pt idx="1">
                <c:v>10</c:v>
              </c:pt>
            </c:numLit>
          </c:val>
        </c:ser>
        <c:ser>
          <c:idx val="2"/>
          <c:order val="2"/>
          <c:tx>
            <c:v>Длительность переходов между этапами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669966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80</c:v>
              </c:pt>
              <c:pt idx="1">
                <c:v>3</c:v>
              </c:pt>
            </c:numLit>
          </c:val>
        </c:ser>
        <c:gapWidth val="150"/>
        <c:overlap val="100"/>
        <c:axId val="52743552"/>
        <c:axId val="52749440"/>
        <c:extLst/>
      </c:barChart>
      <c:lineChart>
        <c:grouping val="stacked"/>
        <c:ser>
          <c:idx val="3"/>
          <c:order val="3"/>
          <c:tx>
            <c:v> </c:v>
          </c:tx>
          <c:spPr>
            <a:noFill/>
            <a:ln w="0">
              <a:noFill/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false" i="false" strike="noStrike" sz="13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130</c:v>
              </c:pt>
              <c:pt idx="1">
                <c:v>13</c:v>
              </c:pt>
            </c:numLit>
          </c:val>
        </c:ser>
        <c:marker val="1"/>
        <c:smooth val="0"/>
        <c:axId val="52743552"/>
        <c:axId val="52749440"/>
      </c:lineChart>
      <c:lineChart>
        <c:grouping val="stacked"/>
        <c:ser>
          <c:idx val="4"/>
          <c:order val="4"/>
          <c:tx>
            <c:v>Целевой уровень</c:v>
          </c:tx>
          <c:spPr>
            <a:noFill/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true" i="false" strike="noStrike" sz="12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numLit>
              <c:ptCount val="2"/>
              <c:pt idx="0">
                <c:v>0</c:v>
              </c:pt>
              <c:pt idx="1">
                <c:v>1</c:v>
              </c:pt>
            </c:numLit>
          </c:cat>
          <c:val>
            <c:numLit>
              <c:ptCount val="2"/>
              <c:pt idx="0">
                <c:v>13</c:v>
              </c:pt>
              <c:pt idx="1">
                <c:v>13</c:v>
              </c:pt>
            </c:numLit>
          </c:val>
        </c:ser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lblAlgn val="ctr"/>
        <c:lblOffset val="10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algn="l" fontAlgn="base" marL="0" marR="0" indent="0" lvl="0">
            <a:defRPr b="false" i="false" strike="noStrike" sz="1000" u="non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en-US" dirty="0"/>
        </a:p>
      </c:txPr>
    </c:legend>
    <c:plotVisOnly val="1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 fontAlgn="base" marL="0" marR="0" indent="0" lvl="0">
              <a:defRPr/>
            </a:pPr>
            <a:r>
              <a:rPr lang="en-US" dirty="0" b="false" i="false" strike="noStrike" sz="180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view3D>
      <c:rotX val="0"/>
      <c:hPercent val="100"/>
      <c:rotY val="0"/>
      <c:depthPercent val="100"/>
      <c:rAngAx val="1"/>
      <c:perspective val="30"/>
    </c:view3D>
    <c:plotArea>
      <c:layout>
        <c:manualLayout>
          <c:xMode val="edge"/>
          <c:yMode val="edge"/>
        </c:manualLayout>
      </c:layout>
      <c:barChart>
        <c:barDir val="col"/>
        <c:grouping val="stacked"/>
        <c:ser>
          <c:idx val="0"/>
          <c:order val="0"/>
          <c:tx>
            <c:v>внесение данных в карточку личного приема, сохранение карточки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FF9966">
                <a:alpha val="100000"/>
              </a:srgbClr>
            </a:solidFill>
          </c:spPr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10</c:v>
              </c:pt>
              <c:pt idx="1">
                <c:v>10</c:v>
              </c:pt>
            </c:numLit>
          </c:val>
        </c:ser>
        <c:ser>
          <c:idx val="1"/>
          <c:order val="1"/>
          <c:tx>
            <c:v>Длительность переходов между этапами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99CCFF">
                <a:alpha val="100000"/>
              </a:srgbClr>
            </a:solidFill>
          </c:spPr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6</c:v>
              </c:pt>
              <c:pt idx="1">
                <c:v>6</c:v>
              </c:pt>
            </c:numLit>
          </c:val>
        </c:ser>
        <c:gapWidth val="150"/>
        <c:overlap val="100"/>
        <c:axId val="52743552"/>
        <c:axId val="52749440"/>
        <c:extLst/>
      </c:barChart>
      <c:lineChart>
        <c:grouping val="stacked"/>
        <c:ser>
          <c:idx val="2"/>
          <c:order val="2"/>
          <c:tx>
            <c:v> </c:v>
          </c:tx>
          <c:spPr>
            <a:noFill/>
            <a:ln w="0">
              <a:noFill/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false" i="false" strike="noStrike" sz="13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16</c:v>
              </c:pt>
              <c:pt idx="1">
                <c:v>16</c:v>
              </c:pt>
            </c:numLit>
          </c:val>
        </c:ser>
        <c:marker val="1"/>
        <c:smooth val="0"/>
        <c:axId val="52743552"/>
        <c:axId val="52749440"/>
      </c:lineChart>
      <c:lineChart>
        <c:grouping val="stacked"/>
        <c:ser>
          <c:idx val="3"/>
          <c:order val="3"/>
          <c:tx>
            <c:v>Целевой уровень</c:v>
          </c:tx>
          <c:spPr>
            <a:noFill/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true" i="false" strike="noStrike" sz="12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numLit>
              <c:ptCount val="2"/>
              <c:pt idx="0">
                <c:v>0</c:v>
              </c:pt>
              <c:pt idx="1">
                <c:v>1</c:v>
              </c:pt>
            </c:numLit>
          </c:cat>
          <c:val>
            <c:numLit>
              <c:ptCount val="2"/>
              <c:pt idx="0">
                <c:v>13</c:v>
              </c:pt>
              <c:pt idx="1">
                <c:v>13</c:v>
              </c:pt>
            </c:numLit>
          </c:val>
        </c:ser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lblAlgn val="ctr"/>
        <c:lblOffset val="10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algn="l" fontAlgn="base" marL="0" marR="0" indent="0" lvl="0">
            <a:defRPr b="false" i="false" strike="noStrike" sz="1000" u="non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en-US" dirty="0"/>
        </a:p>
      </c:txPr>
    </c:legend>
    <c:plotVisOnly val="1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089645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eft-side1.png"/>
  <Relationship Id="rId3" Type="http://schemas.openxmlformats.org/officeDocument/2006/relationships/image" Target="../media/logo12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43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45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46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47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49.png"/>
  <Relationship Id="rId3" Type="http://schemas.openxmlformats.org/officeDocument/2006/relationships/image" Target="../media/00000000379250.png"/>
  <Relationship Id="rId4" Type="http://schemas.openxmlformats.org/officeDocument/2006/relationships/image" Target="../media/00000000379351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52.png"/>
  <Relationship Id="rId3" Type="http://schemas.openxmlformats.org/officeDocument/2006/relationships/image" Target="../media/00000000379453.png"/>
  <Relationship Id="rId4" Type="http://schemas.openxmlformats.org/officeDocument/2006/relationships/image" Target="../media/00000000379554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55.png"/>
  <Relationship Id="rId3" Type="http://schemas.openxmlformats.org/officeDocument/2006/relationships/image" Target="../media/0000000037965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3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6.png"/>
  <Relationship Id="rId3" Type="http://schemas.openxmlformats.org/officeDocument/2006/relationships/image" Target="../media/problem7.png"/>
  <Relationship Id="rId4" Type="http://schemas.openxmlformats.org/officeDocument/2006/relationships/image" Target="../media/decision8.png"/>
  <Relationship Id="rId5" Type="http://schemas.openxmlformats.org/officeDocument/2006/relationships/image" Target="../media/back9.png"/>
  <Relationship Id="rId6" Type="http://schemas.openxmlformats.org/officeDocument/2006/relationships/image" Target="../media/reglament_yes10.png"/>
  <Relationship Id="rId7" Type="http://schemas.openxmlformats.org/officeDocument/2006/relationships/image" Target="../media/reglament_no11.png"/>
  <Relationship Id="rId8" Type="http://schemas.openxmlformats.org/officeDocument/2006/relationships/image" Target="../media/arrow_right12.png"/>
  <Relationship Id="rId9" Type="http://schemas.openxmlformats.org/officeDocument/2006/relationships/image" Target="../media/problem13.png"/>
  <Relationship Id="rId10" Type="http://schemas.openxmlformats.org/officeDocument/2006/relationships/image" Target="../media/reglament_no14.png"/>
  <Relationship Id="rId11" Type="http://schemas.openxmlformats.org/officeDocument/2006/relationships/image" Target="../media/arrow_right15.png"/>
  <Relationship Id="rId12" Type="http://schemas.openxmlformats.org/officeDocument/2006/relationships/image" Target="../media/problem16.png"/>
  <Relationship Id="rId13" Type="http://schemas.openxmlformats.org/officeDocument/2006/relationships/image" Target="../media/reglament_no17.png"/>
  <Relationship Id="rId14" Type="http://schemas.openxmlformats.org/officeDocument/2006/relationships/image" Target="../media/arrow_right18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19.png"/>
  <Relationship Id="rId3" Type="http://schemas.openxmlformats.org/officeDocument/2006/relationships/chart" Target="../charts/chart20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21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23.png"/>
  <Relationship Id="rId3" Type="http://schemas.openxmlformats.org/officeDocument/2006/relationships/image" Target="../media/problem24.png"/>
  <Relationship Id="rId4" Type="http://schemas.openxmlformats.org/officeDocument/2006/relationships/image" Target="../media/decision25.png"/>
  <Relationship Id="rId5" Type="http://schemas.openxmlformats.org/officeDocument/2006/relationships/image" Target="../media/back26.png"/>
  <Relationship Id="rId6" Type="http://schemas.openxmlformats.org/officeDocument/2006/relationships/image" Target="../media/reglament_yes27.png"/>
  <Relationship Id="rId7" Type="http://schemas.openxmlformats.org/officeDocument/2006/relationships/image" Target="../media/reglament_no28.png"/>
  <Relationship Id="rId8" Type="http://schemas.openxmlformats.org/officeDocument/2006/relationships/image" Target="../media/arrow_right29.png"/>
  <Relationship Id="rId9" Type="http://schemas.openxmlformats.org/officeDocument/2006/relationships/image" Target="../media/arrow_right30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31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33.png"/>
  <Relationship Id="rId3" Type="http://schemas.openxmlformats.org/officeDocument/2006/relationships/chart" Target="../charts/chart3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35.png"/>
  <Relationship Id="rId3" Type="http://schemas.openxmlformats.org/officeDocument/2006/relationships/image" Target="../media/problem36.png"/>
  <Relationship Id="rId4" Type="http://schemas.openxmlformats.org/officeDocument/2006/relationships/image" Target="../media/decision37.png"/>
  <Relationship Id="rId5" Type="http://schemas.openxmlformats.org/officeDocument/2006/relationships/image" Target="../media/back38.png"/>
  <Relationship Id="rId6" Type="http://schemas.openxmlformats.org/officeDocument/2006/relationships/image" Target="../media/reglament_yes39.png"/>
  <Relationship Id="rId7" Type="http://schemas.openxmlformats.org/officeDocument/2006/relationships/image" Target="../media/reglament_no40.png"/>
  <Relationship Id="rId8" Type="http://schemas.openxmlformats.org/officeDocument/2006/relationships/image" Target="../media/arrow_right41.png"/>
  <Relationship Id="rId9" Type="http://schemas.openxmlformats.org/officeDocument/2006/relationships/image" Target="../media/arrow_right42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1" name="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28750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16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Отчетная презентация проекта повышения эффективности]]></a:t>
            </a:r>
          </a:p>
        </p:txBody>
      </p:sp>
      <p:cxnSp>
        <p:nvCxnSpPr>
          <p:cNvPr id="5" name="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овершенствование процесса организации личного приема граждан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ДОКЛАДЧИК:
]]></a:t>
            </a:r>
            <a:r>
              <a:rPr lang="ru-RU" b="1" sz="16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Юркив Анастасия Александровна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меститель начальника управления делами Администрации Крестецкого муниципального округа- начальник отдела по организационным вопросам и молодежной политике
]]></a:t>
            </a: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ОРГАНИЗАЦИЯ: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Администрация Крестецкого муниципального округа]]></a:t>
            </a:r>
          </a:p>
        </p:txBody>
      </p:sp>
      <p:sp>
        <p:nvSpPr>
          <p:cNvPr id="8" name="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no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555555">
                    <a:alpha val="100000"/>
                  </a:srgbClr>
                </a:solidFill>
                <a:latin typeface="Scada"/>
              </a:rPr>
              <a:t><![CDATA[2025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ЗУЛЬТАТЫ ПРОЕКТА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361950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1076325"/>
                <a:gridCol w="287655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п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оказат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Баз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Ц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Фак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Комментарий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ременные затраты граждан при записи на личный прием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30 мину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3 мину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3 мину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Сократились временные затраты граждан при записи на личный прием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Решение: 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крыть проект
]]></a:t>
            </a: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Комментарии к решению: 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40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ПРИЛОЖЕНИЯ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КОМАНДА ПРОЕКТ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l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ВЛАДЕЛЕЦ ПРОЦЕССА]]></a:t>
            </a:r>
          </a:p>
        </p:txBody>
      </p:sp>
      <p:cxnSp>
        <p:nvCxnSpPr>
          <p:cNvPr id="6" name="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Христофорова Ольга Валентиновна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меститель Главы Администрации Крестецкого муниципального округа ]]></a:t>
            </a:r>
          </a:p>
        </p:txBody>
      </p:sp>
      <p:sp>
        <p:nvSpPr>
          <p:cNvPr id="8" name="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l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РУКОВОДИТЕЛЬ ПРОЕКТА]]></a:t>
            </a:r>
          </a:p>
        </p:txBody>
      </p:sp>
      <p:cxnSp>
        <p:nvCxnSpPr>
          <p:cNvPr id="9" name="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Юркив Анастасия Александровна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меститель начальника Управления делами Администрации Крестецкого муниципального округа - начальник отдела по организационным вопросам и молодежной политики]]></a:t>
            </a:r>
          </a:p>
        </p:txBody>
      </p:sp>
      <p:sp>
        <p:nvSpPr>
          <p:cNvPr id="11" name="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l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КОМАНДА ПРОЕКТА]]></a:t>
            </a:r>
          </a:p>
        </p:txBody>
      </p:sp>
      <p:cxnSp>
        <p:nvCxnSpPr>
          <p:cNvPr id="12" name="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Гуськова Татьяна Владимировна
]]></a:t>
            </a:r>
            <a:r>
              <a:rPr lang="ru-RU" sz="11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лужащий ведущей категории отдела информации Управление делами Администрации муниципального округа ]]></a:t>
            </a:r>
          </a:p>
        </p:txBody>
      </p:sp>
      <p:sp>
        <p:nvSpPr>
          <p:cNvPr id="14" name="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Кабатчиков Александр Викторович
]]></a:t>
            </a:r>
            <a:r>
              <a:rPr lang="ru-RU" sz="11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лужащий ведущей категории отдела информатизации Управления делами Администрации Крестецкого муниципального округа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ЭФФЕКТ ОТ МЕРОПРИЯТИЙ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361950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504825"/>
                <a:gridCol w="4791075"/>
                <a:gridCol w="4791075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n/n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аименование мероприяти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Эффект от мероприяти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беспечить возможность записи на личный прием граждан через официальный сайт Администрации муниципального округа.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Сокращение срока для записи на прием граждан.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Запись на личный прием граждан через официальный сайт Администрации муниципального округа.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Исключение временных затрат гражданина при записи на личный прием.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191375"/>
          <a:chOff x="361950" y="180975"/>
          <a:chExt cx="10439400" cy="71913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ЭФФЕКТ ОТ ВНЕДРЕНИЯ 1 / 2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Наименование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Обеспечить возможность записи на личный прием граждан через официальный сайт Администрации муниципального округа.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Эффект от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окращение срока для записи на прием граждан.
]]></a:t>
            </a:r>
          </a:p>
        </p:txBody>
      </p:sp>
      <p:sp>
        <p:nvSpPr>
          <p:cNvPr id="6" name=""/>
          <p:cNvSpPr txBox="1"/>
          <p:nvPr/>
        </p:nvSpPr>
        <p:spPr>
          <a:xfrm>
            <a:off x="361950" y="3419475"/>
            <a:ext cx="4676775" cy="3619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990000">
                    <a:alpha val="100000"/>
                  </a:srgbClr>
                </a:solidFill>
                <a:latin typeface="Scada"/>
              </a:rPr>
              <a:t><![CDATA[БЫЛО:]]></a:t>
            </a:r>
          </a:p>
        </p:txBody>
      </p:sp>
      <p:pic>
        <p:nvPicPr>
          <p:cNvPr id="7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3781425"/>
            <a:ext cx="4676775" cy="3409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9900">
                    <a:alpha val="100000"/>
                  </a:srgbClr>
                </a:solidFill>
                <a:latin typeface="Scada"/>
              </a:rPr>
              <a:t><![CDATA[СТАЛО:]]></a:t>
            </a:r>
          </a:p>
        </p:txBody>
      </p:sp>
      <p:pic>
        <p:nvPicPr>
          <p:cNvPr id="9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0" y="3781425"/>
            <a:ext cx="4676775" cy="25241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191375"/>
          <a:chOff x="361950" y="180975"/>
          <a:chExt cx="10439400" cy="71913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ЭФФЕКТ ОТ ВНЕДРЕНИЯ 2 / 2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Наименование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пись на личный прием граждан через официальный сайт Администрации муниципального округа.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Эффект от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Исключение временных затрат гражданина при записи на личный прием.
]]></a:t>
            </a:r>
          </a:p>
        </p:txBody>
      </p:sp>
      <p:sp>
        <p:nvSpPr>
          <p:cNvPr id="6" name=""/>
          <p:cNvSpPr txBox="1"/>
          <p:nvPr/>
        </p:nvSpPr>
        <p:spPr>
          <a:xfrm>
            <a:off x="361950" y="3419475"/>
            <a:ext cx="4676775" cy="3619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990000">
                    <a:alpha val="100000"/>
                  </a:srgbClr>
                </a:solidFill>
                <a:latin typeface="Scada"/>
              </a:rPr>
              <a:t><![CDATA[БЫЛО:]]></a:t>
            </a:r>
          </a:p>
        </p:txBody>
      </p:sp>
      <p:pic>
        <p:nvPicPr>
          <p:cNvPr id="7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3781425"/>
            <a:ext cx="4676775" cy="3409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9900">
                    <a:alpha val="100000"/>
                  </a:srgbClr>
                </a:solidFill>
                <a:latin typeface="Scada"/>
              </a:rPr>
              <a:t><![CDATA[СТАЛО:]]></a:t>
            </a:r>
          </a:p>
        </p:txBody>
      </p:sp>
      <p:pic>
        <p:nvPicPr>
          <p:cNvPr id="9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0" y="3781425"/>
            <a:ext cx="4676775" cy="25336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305550"/>
          <a:chOff x="361950" y="180975"/>
          <a:chExt cx="10439400" cy="630555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ЭФФЕКТ ОТ ВНЕДРЕНИЯ 2 / 2 (2)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Наименование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пись на личный прием граждан через официальный сайт Администрации муниципального округа.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Эффект от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Исключение временных затрат гражданина при записи на личный прием.
]]></a:t>
            </a:r>
          </a:p>
        </p:txBody>
      </p:sp>
      <p:sp>
        <p:nvSpPr>
          <p:cNvPr id="6" name="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9900">
                    <a:alpha val="100000"/>
                  </a:srgbClr>
                </a:solidFill>
                <a:latin typeface="Scada"/>
              </a:rPr>
              <a:t><![CDATA[СТАЛО:]]></a:t>
            </a:r>
          </a:p>
        </p:txBody>
      </p:sp>
      <p:pic>
        <p:nvPicPr>
          <p:cNvPr id="7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3781425"/>
            <a:ext cx="4676775" cy="25241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1" name="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1600" spc="0" u="none">
                <a:solidFill>
                  <a:srgbClr val="555555">
                    <a:alpha val="100000"/>
                  </a:srgbClr>
                </a:solidFill>
                <a:latin typeface="Scada"/>
              </a:rPr>
              <a:t><![CDATA[Спасибо за внимание.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ОЧКА ПРОЕКТА]]></a:t>
            </a:r>
          </a:p>
        </p:txBody>
      </p:sp>
      <p:cxnSp>
        <p:nvCxnSpPr>
          <p:cNvPr id="5" name="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Вовлеченные лица и рамки проекта]]></a:t>
            </a:r>
          </a:p>
        </p:txBody>
      </p:sp>
      <p:sp>
        <p:nvSpPr>
          <p:cNvPr id="8" name="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. Обоснование выбора]]></a:t>
            </a:r>
          </a:p>
        </p:txBody>
      </p:sp>
      <p:sp>
        <p:nvSpPr>
          <p:cNvPr id="9" name="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Заказчики процесс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Жители Крестецкого муниципального округа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Периметр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Администрация Крестецкого муниципального округа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Границы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от начала до окончания записи на личный прием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ладелец процесс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Христофорова Ольга Валентиновна]]></a:t>
            </a:r>
            <a:r>
              <a:rPr lang="ru-RU" sz="9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
заместитель Главы Администрации Крестецкого муниципального округа 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Руководитель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Юркив Анастасия Александровна]]></a:t>
            </a:r>
            <a:r>
              <a:rPr lang="ru-RU" sz="9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
заместитель начальника Управления делами Администрации Крестецкого муниципального округа - начальник отдела по организационным вопросам и молодежной политики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Команда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уськова Татьяна Владимировна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; 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батчиков Александр Викторович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; 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Описание проблемы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ременные затраты записи на личный прием граждан. Простота и доступность записи на личный прием.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Ключевой риск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иск отсутствия записи на личный прием.]]></a:t>
            </a:r>
          </a:p>
        </p:txBody>
      </p:sp>
      <p:sp>
        <p:nvSpPr>
          <p:cNvPr id="11" name="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. Цели и плановый эффект]]></a:t>
            </a:r>
          </a:p>
        </p:txBody>
      </p:sp>
      <p:sp>
        <p:nvSpPr>
          <p:cNvPr id="12" name="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. Ключевые события проекта]]></a:t>
            </a:r>
          </a:p>
        </p:txBody>
      </p:sp>
      <p:graphicFrame>
        <p:nvGraphicFramePr>
          <p:cNvPr id="13" name="" descr=""/>
          <p:cNvGraphicFramePr>
            <a:graphicFrameLocks noGrp="1"/>
          </p:cNvGraphicFramePr>
          <p:nvPr/>
        </p:nvGraphicFramePr>
        <p:xfrm>
          <a:off x="361950" y="378142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238500"/>
                <a:gridCol w="723900"/>
                <a:gridCol w="72390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оказат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Баз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Ц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ременные затраты граждан при записи на личный прием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30 мину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3 мину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" descr=""/>
          <p:cNvGraphicFramePr>
            <a:graphicFrameLocks noGrp="1"/>
          </p:cNvGraphicFramePr>
          <p:nvPr/>
        </p:nvGraphicFramePr>
        <p:xfrm>
          <a:off x="5581650" y="378142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419475"/>
                <a:gridCol w="723900"/>
                <a:gridCol w="72390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аименова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ачало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конча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Старт проек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 Диагностика и целевое состоя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1. Разработка текущей карты процесса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5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2. Сбор фактических данных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7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3. Разработка целевой карты процесса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0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4. Разработка плана мероприятий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0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. Реализация плана мероприятий по улучшению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.1. Совещание по защите подходов внедрения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0.05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.2. Внедрение мероприятий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1.05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 Анализ результатов и закрытие проек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5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1. Мониторинг достигнутых результатов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5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2. Оформление карты достигнутого состояния процесса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10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3. Разработка стандарта/норматива и тиражирование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5.10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2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4. Закрытие проекта (отчет руководителю)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620375" cy="7553325"/>
          <a:chOff x="3619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ТЕКУЩЕ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30 мин
]]></a:t>
            </a:r>
            <a:r>
              <a:rPr lang="ru-RU" b="1" sz="1100" spc="0" u="sng">
                <a:solidFill>
                  <a:srgbClr val="990000">
                    <a:alpha val="100000"/>
                  </a:srgbClr>
                </a:solidFill>
                <a:latin typeface="Scada"/>
              </a:rPr>
              <a:t><![CDATA[Проблемы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Время потраченное для посещения Администрации муниципального округа.
2. Время потраченное ожидания (очередь, занятость специалиста)
3. Время на заполнение карточки личного приема (вручную)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ход]]></a:t>
            </a:r>
          </a:p>
        </p:txBody>
      </p:sp>
      <p:sp>
        <p:nvSpPr>
          <p:cNvPr id="24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5" name="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сещение Администрации муниципального округа для записи на личный прием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7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60 минут мин]]></a:t>
            </a:r>
          </a:p>
        </p:txBody>
      </p:sp>
      <p:sp>
        <p:nvSpPr>
          <p:cNvPr id="29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0" name="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]]></a:t>
            </a:r>
          </a:p>
        </p:txBody>
      </p:sp>
      <p:sp>
        <p:nvSpPr>
          <p:cNvPr id="31" name="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ут мин]]></a:t>
            </a:r>
          </a:p>
        </p:txBody>
      </p:sp>
      <p:sp>
        <p:nvSpPr>
          <p:cNvPr id="32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лужащий ведущей категории (секретарь)]]></a:t>
            </a:r>
          </a:p>
        </p:txBody>
      </p:sp>
      <p:sp>
        <p:nvSpPr>
          <p:cNvPr id="33" name="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можная занятость сотрудника, либо очередь в приемную]]></a:t>
            </a:r>
          </a:p>
        </p:txBody>
      </p:sp>
      <p:sp>
        <p:nvSpPr>
          <p:cNvPr id="34" name="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5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36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1, 2]]></a:t>
            </a:r>
          </a:p>
        </p:txBody>
      </p:sp>
      <p:pic>
        <p:nvPicPr>
          <p:cNvPr id="38" name="" descr="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9" name="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pic>
        <p:nvPicPr>
          <p:cNvPr id="40" name="" descr="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1" name="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0 минут мин]]></a:t>
            </a:r>
          </a:p>
        </p:txBody>
      </p:sp>
      <p:sp>
        <p:nvSpPr>
          <p:cNvPr id="42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3" name="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44" name="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ут мин]]></a:t>
            </a:r>
          </a:p>
        </p:txBody>
      </p:sp>
      <p:sp>
        <p:nvSpPr>
          <p:cNvPr id="45" name="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лужащий ведущей категории (секретарь)]]></a:t>
            </a:r>
          </a:p>
        </p:txBody>
      </p:sp>
      <p:sp>
        <p:nvSpPr>
          <p:cNvPr id="46" name="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полнение карточки личного приема граждан (данные обратившегося, обратная связь, суть проблемы)]]></a:t>
            </a:r>
          </a:p>
        </p:txBody>
      </p:sp>
      <p:sp>
        <p:nvSpPr>
          <p:cNvPr id="47" name="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8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49" name="" descr="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3]]></a:t>
            </a:r>
          </a:p>
        </p:txBody>
      </p:sp>
      <p:pic>
        <p:nvPicPr>
          <p:cNvPr id="51" name="" descr="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2" name="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pic>
        <p:nvPicPr>
          <p:cNvPr id="53" name="" descr="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4" name="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0 минут мин]]></a:t>
            </a:r>
          </a:p>
        </p:txBody>
      </p:sp>
      <p:sp>
        <p:nvSpPr>
          <p:cNvPr id="55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6" name="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ход]]></a:t>
            </a:r>
          </a:p>
        </p:txBody>
      </p:sp>
      <p:sp>
        <p:nvSpPr>
          <p:cNvPr id="57" name="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8" name="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Окончание процесса]]></a:t>
            </a:r>
          </a:p>
        </p:txBody>
      </p:sp>
      <p:sp>
        <p:nvSpPr>
          <p:cNvPr id="59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БОР ФАКТИЧЕСКИХ ДАННЫХ ПРОЦЕССА]]></a:t>
            </a:r>
          </a:p>
        </p:txBody>
      </p:sp>
      <p:graphicFrame>
        <p:nvGraphicFramePr>
          <p:cNvPr id="5" name="" descr="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АНАЛИЗ И РЕШЕНИЕ ПРОБЛЕМ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361950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542925"/>
                <a:gridCol w="3133725"/>
                <a:gridCol w="3133725"/>
                <a:gridCol w="3133725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n/n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облем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ичин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еше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ремя потраченное для посещения Администрации муниципального округа.
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Чтобы записаться на прием граждан необходимо посетить приемную Администрации муниципального округа.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беспечение возможности записи на личный прием граждан через официальный сайт.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ремя потраченное ожидания (очередь, занятость специалиста).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чередь в приемную, занятость специалиста.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Запись на личный прием (оформление карточки личного приема) через официальный сайт Администрации муниципального округа.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ремя на заполнение карточки личного приема (вручную).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Заполнение специалистом личных и контактных данных обратившегося, составление краткого содержания вопроса.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Гражданина самостоятельно вносит данные в карточку личного приема.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620375" cy="7553325"/>
          <a:chOff x="3619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ЦЕЛЕВО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3 мин
]]></a:t>
            </a: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Предлагаемые решения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Создание вкладки на официальном сайте Администрации Крестецкого муниципального округа для электронного оформления карточки на личный прием граждан.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ход]]></a:t>
            </a:r>
          </a:p>
        </p:txBody>
      </p:sp>
      <p:sp>
        <p:nvSpPr>
          <p:cNvPr id="24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5" name="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ражданин заходит на сайт Администрации муниципального округа, выбрает ссылку "запись на личный прием граждан"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7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минуты мин]]></a:t>
            </a:r>
          </a:p>
        </p:txBody>
      </p:sp>
      <p:sp>
        <p:nvSpPr>
          <p:cNvPr id="29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0" name="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</a:p>
        </p:txBody>
      </p:sp>
      <p:sp>
        <p:nvSpPr>
          <p:cNvPr id="31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явитель]]></a:t>
            </a:r>
          </a:p>
        </p:txBody>
      </p:sp>
      <p:sp>
        <p:nvSpPr>
          <p:cNvPr id="32" name="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несение данных в карточку личного приема, сохранение карточки]]></a:t>
            </a:r>
          </a:p>
        </p:txBody>
      </p:sp>
      <p:sp>
        <p:nvSpPr>
          <p:cNvPr id="33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34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ут мин]]></a:t>
            </a:r>
          </a:p>
        </p:txBody>
      </p:sp>
      <p:sp>
        <p:nvSpPr>
          <p:cNvPr id="36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7" name=""/>
          <p:cNvSpPr txBox="1"/>
          <p:nvPr/>
        </p:nvSpPr>
        <p:spPr>
          <a:xfrm>
            <a:off x="424815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ход]]></a:t>
            </a:r>
          </a:p>
        </p:txBody>
      </p:sp>
      <p:sp>
        <p:nvSpPr>
          <p:cNvPr id="38" name="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9" name=""/>
          <p:cNvSpPr txBox="1"/>
          <p:nvPr/>
        </p:nvSpPr>
        <p:spPr>
          <a:xfrm>
            <a:off x="424815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очка приема заполнена.]]></a:t>
            </a:r>
          </a:p>
        </p:txBody>
      </p:sp>
      <p:sp>
        <p:nvSpPr>
          <p:cNvPr id="40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ЛАН МЕРОПРИЯТИЙ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504825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3238500"/>
                <a:gridCol w="72390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п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Задача, Ответственный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ла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Фак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Замечани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Статус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беспечить возможность записи на личный прием граждан через официальный сайт Администрации муниципального округа
(Ответственный: Кабатчиков Александр Викторович)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3200" spc="0" u="none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<![CDATA[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Запись и составление карточки на личный прием граждан через официальный сайт Администрации муниципального округа.
(Ответственный: Кабатчиков Александр Викторович)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3200" spc="0" u="none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<![CDATA[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МОНИТОРИНГ ДОСТИГНУТЫХ РЕЗУЛЬТАТОВ]]></a:t>
            </a:r>
          </a:p>
        </p:txBody>
      </p:sp>
      <p:graphicFrame>
        <p:nvGraphicFramePr>
          <p:cNvPr id="5" name="" descr="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620375" cy="7553325"/>
          <a:chOff x="3619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ДОСТИГНУТО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3 мин
]]></a:t>
            </a: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Решения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Сокращены временные затраты граждан при записи на личный прием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ход]]></a:t>
            </a:r>
          </a:p>
        </p:txBody>
      </p:sp>
      <p:sp>
        <p:nvSpPr>
          <p:cNvPr id="24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5" name="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ражданин заходит на сайт Администрации муниципального округа, выбрает ссылку "запись на личный прием граждан"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7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минуты мин]]></a:t>
            </a:r>
          </a:p>
        </p:txBody>
      </p:sp>
      <p:sp>
        <p:nvSpPr>
          <p:cNvPr id="29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0" name="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</a:p>
        </p:txBody>
      </p:sp>
      <p:sp>
        <p:nvSpPr>
          <p:cNvPr id="31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явитель]]></a:t>
            </a:r>
          </a:p>
        </p:txBody>
      </p:sp>
      <p:sp>
        <p:nvSpPr>
          <p:cNvPr id="32" name="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несение данных в карточку личного приема, сохранение карточки]]></a:t>
            </a:r>
          </a:p>
        </p:txBody>
      </p:sp>
      <p:sp>
        <p:nvSpPr>
          <p:cNvPr id="33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34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ут мин]]></a:t>
            </a:r>
          </a:p>
        </p:txBody>
      </p:sp>
      <p:sp>
        <p:nvSpPr>
          <p:cNvPr id="36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7" name=""/>
          <p:cNvSpPr txBox="1"/>
          <p:nvPr/>
        </p:nvSpPr>
        <p:spPr>
          <a:xfrm>
            <a:off x="424815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ход]]></a:t>
            </a:r>
          </a:p>
        </p:txBody>
      </p:sp>
      <p:sp>
        <p:nvSpPr>
          <p:cNvPr id="38" name="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9" name=""/>
          <p:cNvSpPr txBox="1"/>
          <p:nvPr/>
        </p:nvSpPr>
        <p:spPr>
          <a:xfrm>
            <a:off x="424815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очка приема заполнена.]]></a:t>
            </a:r>
          </a:p>
        </p:txBody>
      </p:sp>
      <p:sp>
        <p:nvSpPr>
          <p:cNvPr id="40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Theme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2025-07-07T09:23:03Z</dcterms:created>
  <dcterms:modified xsi:type="dcterms:W3CDTF">2025-07-07T09:23:03Z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